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5" r:id="rId4"/>
    <p:sldId id="268" r:id="rId5"/>
    <p:sldId id="269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MA" initials="G" lastIdx="1" clrIdx="0">
    <p:extLst>
      <p:ext uri="{19B8F6BF-5375-455C-9EA6-DF929625EA0E}">
        <p15:presenceInfo xmlns:p15="http://schemas.microsoft.com/office/powerpoint/2012/main" userId="GMA" providerId="None"/>
      </p:ext>
    </p:extLst>
  </p:cmAuthor>
  <p:cmAuthor id="2" name="Kelly Jo. Scott" initials="KJS" lastIdx="5" clrIdx="1">
    <p:extLst>
      <p:ext uri="{19B8F6BF-5375-455C-9EA6-DF929625EA0E}">
        <p15:presenceInfo xmlns:p15="http://schemas.microsoft.com/office/powerpoint/2012/main" userId="S-1-5-21-1801674531-562591055-725345543-5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2D"/>
    <a:srgbClr val="FF6600"/>
    <a:srgbClr val="F5A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88773" autoAdjust="0"/>
  </p:normalViewPr>
  <p:slideViewPr>
    <p:cSldViewPr snapToGrid="0">
      <p:cViewPr varScale="1">
        <p:scale>
          <a:sx n="99" d="100"/>
          <a:sy n="99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38C0-7E07-4145-820C-1C6B55C163E5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729A2-3C4C-4D96-A5E6-268DC1526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24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DDA15-0BE0-4B40-8BF8-EACF1C00D350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0BE2-6B89-4138-9FF2-78452A135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14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0BE2-6B89-4138-9FF2-78452A1350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7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Does anyone know the definition</a:t>
            </a:r>
            <a:r>
              <a:rPr lang="en-US" baseline="0" dirty="0"/>
              <a:t> of an entrepreneur? </a:t>
            </a:r>
            <a:r>
              <a:rPr lang="en-US" b="1" baseline="0" dirty="0"/>
              <a:t>Click to show the definition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Can anyone list any famous entrepreneurs? (Bill Gates, Oprah Winfrey, Walt Disney, J.K. Rowling, Henry Ford, Steve Jobs, Sam Walton)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From the book </a:t>
            </a:r>
            <a:r>
              <a:rPr lang="en-US" i="1" baseline="0" dirty="0"/>
              <a:t>My Family’s Peach Farm</a:t>
            </a:r>
            <a:r>
              <a:rPr lang="en-US" baseline="0" dirty="0"/>
              <a:t>, who are the entrepreneurs? </a:t>
            </a:r>
            <a:r>
              <a:rPr lang="en-US" b="1" baseline="0" dirty="0"/>
              <a:t>Click to show the answer, great, great grandparents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aseline="0" dirty="0" err="1"/>
              <a:t>Cort’s</a:t>
            </a:r>
            <a:r>
              <a:rPr lang="en-US" baseline="0" dirty="0"/>
              <a:t> great, great grandparents looked at their resources and took the risk to start growing peaches</a:t>
            </a:r>
          </a:p>
          <a:p>
            <a:r>
              <a:rPr lang="en-US" b="1" dirty="0"/>
              <a:t>Click for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0BE2-6B89-4138-9FF2-78452A1350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1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What Resources do Farmers Use?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dirty="0"/>
              <a:t>Remember, resources help</a:t>
            </a:r>
            <a:r>
              <a:rPr lang="en-US" baseline="0" dirty="0"/>
              <a:t> entrepreneurs make products or provide a service.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dirty="0"/>
              <a:t>Let’s use My</a:t>
            </a:r>
            <a:r>
              <a:rPr lang="en-US" baseline="0" dirty="0"/>
              <a:t> Family’s Peach Farm and see if we can find examples of the resources they use</a:t>
            </a:r>
            <a:r>
              <a:rPr lang="en-US" dirty="0"/>
              <a:t>. What are some things that</a:t>
            </a:r>
            <a:r>
              <a:rPr lang="en-US" baseline="0" dirty="0"/>
              <a:t> the Pearson’s use on their peach farm?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dirty="0"/>
              <a:t>Have</a:t>
            </a:r>
            <a:r>
              <a:rPr lang="en-US" baseline="0" dirty="0"/>
              <a:t> students list the various machinery, workers, and other items which were used in the book. </a:t>
            </a:r>
            <a:endParaRPr lang="en-US" dirty="0"/>
          </a:p>
          <a:p>
            <a:pPr marL="285750" lvl="0" indent="-285750">
              <a:buFont typeface="+mj-lt"/>
              <a:buAutoNum type="arabicPeriod"/>
            </a:pPr>
            <a:r>
              <a:rPr lang="en-US" dirty="0"/>
              <a:t>All these are types of productive resources. </a:t>
            </a:r>
            <a:r>
              <a:rPr lang="en-US" b="1" dirty="0"/>
              <a:t>Click</a:t>
            </a:r>
            <a:r>
              <a:rPr lang="en-US" b="1" baseline="0" dirty="0"/>
              <a:t> for definition.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aseline="0" dirty="0"/>
              <a:t>There are categories or types of productive resources.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 First, there are natural resources. </a:t>
            </a:r>
            <a:r>
              <a:rPr lang="en-US" b="1" baseline="0" dirty="0"/>
              <a:t>Click for text ‘natural resource’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="0" baseline="0" dirty="0"/>
              <a:t>What are the natural resources which the </a:t>
            </a:r>
            <a:r>
              <a:rPr lang="en-US" b="0" baseline="0" dirty="0" err="1"/>
              <a:t>Pearsons</a:t>
            </a:r>
            <a:r>
              <a:rPr lang="en-US" b="0" baseline="0" dirty="0"/>
              <a:t> use? (peach trees, water, soil/land)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="0" baseline="0" dirty="0"/>
              <a:t>Anything that comes from nature can be considered a natural resource! </a:t>
            </a:r>
            <a:r>
              <a:rPr lang="en-US" b="1" baseline="0" dirty="0"/>
              <a:t>Click for clipart of resources, ending with peach tree photo.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/>
              <a:t> Second, there are capital resources. </a:t>
            </a:r>
            <a:r>
              <a:rPr lang="en-US" b="1" baseline="0" dirty="0"/>
              <a:t>Click for text ‘capital resources’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="0" baseline="0" dirty="0"/>
              <a:t>Capital resources are those man-made items which are needed to make a product or provide a service.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="0" baseline="0" dirty="0"/>
              <a:t>What are capital resources that the Pearson Farm uses? (pruning shears, wagons, tractors, cameras, drip tapes for water, conveyer belts) </a:t>
            </a:r>
            <a:r>
              <a:rPr lang="en-US" b="1" baseline="0" dirty="0"/>
              <a:t>Click for clipart of resources, ending with conveyer belt photo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baseline="0" dirty="0"/>
              <a:t>Third, there are human resources. </a:t>
            </a:r>
            <a:r>
              <a:rPr lang="en-US" b="1" baseline="0" dirty="0"/>
              <a:t>Click for text ‘human resources’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="0" baseline="0" dirty="0"/>
              <a:t>Who do you think the human resources are? The workers!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="0" baseline="0" dirty="0"/>
              <a:t>At the Pearson Farm, the pruners (</a:t>
            </a:r>
            <a:r>
              <a:rPr lang="en-US" b="1" baseline="0" dirty="0"/>
              <a:t>click for pruning photo</a:t>
            </a:r>
            <a:r>
              <a:rPr lang="en-US" b="0" baseline="0" dirty="0"/>
              <a:t>), the pickers, and anyone else who works on the farm are considered human resources. 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="0" baseline="0" dirty="0"/>
              <a:t>These are workers who are paid to help the entrepreneur make a product or provide a service.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baseline="0" dirty="0"/>
              <a:t>Click for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0BE2-6B89-4138-9FF2-78452A1350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2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There’s a fourth resource, the farmers themselves! </a:t>
            </a:r>
            <a:r>
              <a:rPr lang="en-US" b="1" dirty="0"/>
              <a:t>Click for photo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Remember</a:t>
            </a:r>
            <a:r>
              <a:rPr lang="en-US" baseline="0" dirty="0"/>
              <a:t> entrepreneurs are those who take a risk and use resources to make a product or provide a service.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baseline="0" dirty="0"/>
              <a:t>Entrepreneurship is the fourth productive resource because someone needs to combine and manage all the other resources. </a:t>
            </a:r>
            <a:r>
              <a:rPr lang="en-US" b="1" baseline="0" dirty="0"/>
              <a:t>Click for text ‘entrepreneurship’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Farmers are examples of the entrepreneurship resource! For the Pearson Peach Farm, who were the original entrepreneurs? Colt’s great, great grandparents, Moses Winlock and Cornelia Emory Pearson!</a:t>
            </a:r>
          </a:p>
          <a:p>
            <a:pPr marL="0" indent="0">
              <a:buFont typeface="+mj-lt"/>
              <a:buNone/>
            </a:pPr>
            <a:r>
              <a:rPr lang="en-US" b="1" baseline="0" dirty="0"/>
              <a:t>Click for next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0BE2-6B89-4138-9FF2-78452A1350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7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We</a:t>
            </a:r>
            <a:r>
              <a:rPr lang="en-US" baseline="0" dirty="0"/>
              <a:t> are restaurant owners. Because we are taking a risk and owning a restaurant to provide food, what are we? Entrepreneurs! </a:t>
            </a:r>
            <a:r>
              <a:rPr lang="en-US" b="1" baseline="0" dirty="0"/>
              <a:t>Click for text ‘entrepreneurship’</a:t>
            </a:r>
            <a:r>
              <a:rPr lang="en-US" baseline="0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We want to start selling peach cobbler. </a:t>
            </a:r>
            <a:r>
              <a:rPr lang="en-US" b="1" dirty="0"/>
              <a:t>Click to show cobbler picture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Let’s think about our different types of resources and decide what is needed make and sell peach cobbler?</a:t>
            </a:r>
          </a:p>
          <a:p>
            <a:pPr marL="685800" lvl="1" indent="-228600">
              <a:buFont typeface="+mj-lt"/>
              <a:buAutoNum type="alphaLcPeriod"/>
            </a:pPr>
            <a:r>
              <a:rPr lang="en-US" b="1" baseline="0" dirty="0"/>
              <a:t>Click for text ‘natural resources.’ Peach cobbler photo will shrink. </a:t>
            </a:r>
            <a:r>
              <a:rPr lang="en-US" b="0" baseline="0" dirty="0"/>
              <a:t>Are there any natural resources that we will need for the peach cobbler? Peaches! </a:t>
            </a:r>
            <a:r>
              <a:rPr lang="en-US" b="1" baseline="0" dirty="0"/>
              <a:t>Click for peach photo</a:t>
            </a:r>
          </a:p>
          <a:p>
            <a:pPr marL="1200150" lvl="2" indent="-285750">
              <a:buFont typeface="+mj-lt"/>
              <a:buAutoNum type="romanLcPeriod"/>
            </a:pPr>
            <a:r>
              <a:rPr lang="en-US" b="0" baseline="0" dirty="0"/>
              <a:t>This is a natural resource because peaches grow on trees and trees are a part of nature.</a:t>
            </a:r>
          </a:p>
          <a:p>
            <a:pPr marL="742950" lvl="1" indent="-285750">
              <a:buFont typeface="+mj-lt"/>
              <a:buAutoNum type="alphaLcPeriod"/>
            </a:pPr>
            <a:r>
              <a:rPr lang="en-US" b="1" baseline="0" dirty="0"/>
              <a:t>Click for text ‘capital resources.’ </a:t>
            </a:r>
            <a:r>
              <a:rPr lang="en-US" b="0" baseline="0" dirty="0"/>
              <a:t>What is used to make the peach cobbler? Bowls, utensils, baking dishes, an oven. </a:t>
            </a:r>
            <a:r>
              <a:rPr lang="en-US" b="1" baseline="0" dirty="0"/>
              <a:t>Click for oven photo</a:t>
            </a:r>
          </a:p>
          <a:p>
            <a:pPr marL="1200150" lvl="2" indent="-285750">
              <a:buFont typeface="+mj-lt"/>
              <a:buAutoNum type="romanLcPeriod"/>
            </a:pPr>
            <a:r>
              <a:rPr lang="en-US" b="0" baseline="0" dirty="0"/>
              <a:t>An oven is an example of a capital resource. Remember, any tools, machines, or other man-made items used to make a product or used for a service is a capital resource. </a:t>
            </a:r>
            <a:endParaRPr lang="en-US" b="1" baseline="0" dirty="0"/>
          </a:p>
          <a:p>
            <a:pPr marL="685800" lvl="1" indent="-228600">
              <a:buFont typeface="+mj-lt"/>
              <a:buAutoNum type="alphaLcPeriod"/>
            </a:pPr>
            <a:r>
              <a:rPr lang="en-US" b="1" dirty="0"/>
              <a:t>Click for text ‘human resources.’ </a:t>
            </a:r>
            <a:r>
              <a:rPr lang="en-US" dirty="0"/>
              <a:t>Who</a:t>
            </a:r>
            <a:r>
              <a:rPr lang="en-US" baseline="0" dirty="0"/>
              <a:t> makes the peach cobbler? The cook! </a:t>
            </a:r>
            <a:r>
              <a:rPr lang="en-US" b="1" baseline="0" dirty="0"/>
              <a:t>Click for cook photo</a:t>
            </a:r>
          </a:p>
          <a:p>
            <a:pPr marL="1200150" lvl="2" indent="-285750">
              <a:buFont typeface="+mj-lt"/>
              <a:buAutoNum type="romanLcPeriod"/>
            </a:pPr>
            <a:r>
              <a:rPr lang="en-US" baseline="0" dirty="0"/>
              <a:t>The people who work to make the product or provide the service are called human resources. The cook is an example of a human resource. Are there any other human resources in a restaurant? (servers, hostesses, cashiers)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aseline="0" dirty="0"/>
              <a:t>We can’t forget us, or the owners of the restaurant! What are we called again? Entrepreneurs! </a:t>
            </a:r>
            <a:endParaRPr lang="en-US" b="1" baseline="0" dirty="0"/>
          </a:p>
          <a:p>
            <a:pPr marL="685800" lvl="1" indent="-228600">
              <a:buFont typeface="+mj-lt"/>
              <a:buAutoNum type="alphaLcPeriod"/>
            </a:pPr>
            <a:r>
              <a:rPr lang="en-US" dirty="0"/>
              <a:t>Remember</a:t>
            </a:r>
            <a:r>
              <a:rPr lang="en-US" baseline="0" dirty="0"/>
              <a:t> entrepreneurs are those who take a risk and use resources to make a product or provide a service. </a:t>
            </a:r>
            <a:r>
              <a:rPr lang="en-US" b="1" baseline="0" dirty="0"/>
              <a:t>Click for text ‘entrepreneurship’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1" baseline="0" dirty="0"/>
              <a:t>Click for next slide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0BE2-6B89-4138-9FF2-78452A1350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26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</a:t>
            </a:r>
            <a:r>
              <a:rPr lang="en-US" baseline="0" dirty="0"/>
              <a:t> Let’s review! Match the resources with the proper picture.</a:t>
            </a:r>
          </a:p>
          <a:p>
            <a:r>
              <a:rPr lang="en-US" baseline="0" dirty="0"/>
              <a:t>Clicking will reveal the proper answer in the order of the resources</a:t>
            </a:r>
          </a:p>
          <a:p>
            <a:pPr marL="228600" indent="-228600">
              <a:buFont typeface="+mj-lt"/>
              <a:buAutoNum type="alphaLcPeriod"/>
            </a:pPr>
            <a:r>
              <a:rPr lang="en-US" baseline="0" dirty="0"/>
              <a:t>Capital = conveyer belt</a:t>
            </a:r>
          </a:p>
          <a:p>
            <a:pPr marL="228600" indent="-228600">
              <a:buFont typeface="+mj-lt"/>
              <a:buAutoNum type="alphaLcPeriod"/>
            </a:pPr>
            <a:r>
              <a:rPr lang="en-US" baseline="0" dirty="0"/>
              <a:t>Human = farm worker</a:t>
            </a:r>
          </a:p>
          <a:p>
            <a:pPr marL="228600" indent="-228600">
              <a:buFont typeface="+mj-lt"/>
              <a:buAutoNum type="alphaLcPeriod"/>
            </a:pPr>
            <a:r>
              <a:rPr lang="en-US" baseline="0" dirty="0"/>
              <a:t>Natural = water</a:t>
            </a:r>
          </a:p>
          <a:p>
            <a:pPr marL="228600" indent="-228600">
              <a:buFont typeface="+mj-lt"/>
              <a:buAutoNum type="alphaLcPeriod"/>
            </a:pPr>
            <a:r>
              <a:rPr lang="en-US" baseline="0" dirty="0"/>
              <a:t>Entrepreneurship = grandparents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B0BE2-6B89-4138-9FF2-78452A1350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15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31140" y="234786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12818" y="5924739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056" y="5864587"/>
            <a:ext cx="1329266" cy="6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5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7E2-0529-4984-9A84-77C471C3D82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A00-73C4-4244-8F11-43BF9042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7E2-0529-4984-9A84-77C471C3D82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A00-73C4-4244-8F11-43BF9042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8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7E2-0529-4984-9A84-77C471C3D82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A00-73C4-4244-8F11-43BF9042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7E2-0529-4984-9A84-77C471C3D82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A00-73C4-4244-8F11-43BF90424B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6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7E2-0529-4984-9A84-77C471C3D82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A00-73C4-4244-8F11-43BF9042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84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7E2-0529-4984-9A84-77C471C3D82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A00-73C4-4244-8F11-43BF9042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7E2-0529-4984-9A84-77C471C3D82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A00-73C4-4244-8F11-43BF9042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7" y="5881599"/>
            <a:ext cx="1330655" cy="65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7E2-0529-4984-9A84-77C471C3D82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A00-73C4-4244-8F11-43BF9042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2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517E2-0529-4984-9A84-77C471C3D82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AA00-73C4-4244-8F11-43BF9042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7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6517E2-0529-4984-9A84-77C471C3D82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EE8AA00-73C4-4244-8F11-43BF90424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1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589" y="399400"/>
            <a:ext cx="11734800" cy="1224941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bg1"/>
                </a:solidFill>
              </a:rPr>
              <a:t>Are Farmers Entrepreneurs?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675" y="6065822"/>
            <a:ext cx="8767860" cy="425589"/>
          </a:xfrm>
        </p:spPr>
        <p:txBody>
          <a:bodyPr/>
          <a:lstStyle/>
          <a:p>
            <a:r>
              <a:rPr lang="en-US" dirty="0"/>
              <a:t>Grade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49" y="2034123"/>
            <a:ext cx="5096921" cy="3396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82240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1829" y="324244"/>
            <a:ext cx="8171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6600"/>
                </a:solidFill>
                <a:latin typeface="Comic Sans MS" panose="030F0702030302020204" pitchFamily="66" charset="0"/>
              </a:rPr>
              <a:t>Farmers are Entrepreneurs!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7744" y="3645807"/>
            <a:ext cx="50132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Who were the entrepreneurs in </a:t>
            </a:r>
            <a:r>
              <a:rPr lang="en-US" sz="3200" i="1" dirty="0">
                <a:solidFill>
                  <a:schemeClr val="accent1"/>
                </a:solidFill>
              </a:rPr>
              <a:t>My Family’s Peach Farm</a:t>
            </a:r>
            <a:r>
              <a:rPr lang="en-US" sz="3200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364" y="1796070"/>
            <a:ext cx="277293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1"/>
                </a:solidFill>
              </a:rPr>
              <a:t>Entrepreneur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8545" y="1519072"/>
            <a:ext cx="7210076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A risk taker who attempts to make money by combining resources and providing a good or service.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7878" y="1466022"/>
            <a:ext cx="661082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accent1"/>
                </a:solidFill>
              </a:rPr>
              <a:t>=</a:t>
            </a:r>
            <a:endParaRPr lang="en-US" sz="6600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Tree - Nookipedia, the Animal Crossing wik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11" y="4932967"/>
            <a:ext cx="1312649" cy="1359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5753">
            <a:off x="7034081" y="3675682"/>
            <a:ext cx="3074539" cy="25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040" y="324244"/>
            <a:ext cx="1178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6600"/>
                </a:solidFill>
                <a:latin typeface="Comic Sans MS" panose="030F0702030302020204" pitchFamily="66" charset="0"/>
              </a:rPr>
              <a:t>What Resources do Farmers Use?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44880" y="2646029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75684" y="1445700"/>
            <a:ext cx="2318443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accent1"/>
                </a:solidFill>
              </a:rPr>
              <a:t>Productive Resource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5303" y="1491866"/>
            <a:ext cx="661082" cy="110799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chemeClr val="accent1"/>
                </a:solidFill>
              </a:rPr>
              <a:t>=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7561" y="1445699"/>
            <a:ext cx="6498461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Something that is used to make a product or provide a service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61384" y="2936486"/>
            <a:ext cx="28331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Natural Resource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14179" y="2936486"/>
            <a:ext cx="278754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Human Resource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96261" y="2936486"/>
            <a:ext cx="275055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Capital Resource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59" y="3459706"/>
            <a:ext cx="2042841" cy="26629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09" y="3459706"/>
            <a:ext cx="2061668" cy="2662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69" y="3459706"/>
            <a:ext cx="2056929" cy="2662988"/>
          </a:xfrm>
          <a:prstGeom prst="rect">
            <a:avLst/>
          </a:prstGeom>
        </p:spPr>
      </p:pic>
      <p:pic>
        <p:nvPicPr>
          <p:cNvPr id="16" name="Picture 15" descr="water drop by tomas_arad - drop, blue, waterDone in Skencil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69" y="3459706"/>
            <a:ext cx="1831799" cy="2698782"/>
          </a:xfrm>
          <a:prstGeom prst="rect">
            <a:avLst/>
          </a:prstGeom>
        </p:spPr>
      </p:pic>
      <p:pic>
        <p:nvPicPr>
          <p:cNvPr id="17" name="Picture 16" descr="Identified Flying Lenticulars: April 20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1"/>
          <a:stretch/>
        </p:blipFill>
        <p:spPr>
          <a:xfrm>
            <a:off x="890268" y="4184912"/>
            <a:ext cx="3379206" cy="1145784"/>
          </a:xfrm>
          <a:prstGeom prst="rect">
            <a:avLst/>
          </a:prstGeom>
        </p:spPr>
      </p:pic>
      <p:pic>
        <p:nvPicPr>
          <p:cNvPr id="27" name="Picture 26" descr="Free vector graphic: Conveyor, Belt, Freight, Goods - Free ...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54" y="4136816"/>
            <a:ext cx="3090022" cy="1545011"/>
          </a:xfrm>
          <a:prstGeom prst="rect">
            <a:avLst/>
          </a:prstGeom>
        </p:spPr>
      </p:pic>
      <p:pic>
        <p:nvPicPr>
          <p:cNvPr id="28" name="Picture 27" descr="Blade,repeating,rotated,seamless,black - free photo from ...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56" y="3713243"/>
            <a:ext cx="2474901" cy="244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040" y="324244"/>
            <a:ext cx="1178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6600"/>
                </a:solidFill>
                <a:latin typeface="Comic Sans MS" panose="030F0702030302020204" pitchFamily="66" charset="0"/>
              </a:rPr>
              <a:t>There’s a Fourth Resource!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44880" y="2646029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1364" y="5856089"/>
            <a:ext cx="3548949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1"/>
                </a:solidFill>
              </a:rPr>
              <a:t>Entrepreneurship 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54" y="1249464"/>
            <a:ext cx="3461568" cy="451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040" y="324244"/>
            <a:ext cx="1178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6600"/>
                </a:solidFill>
                <a:latin typeface="Comic Sans MS" panose="030F0702030302020204" pitchFamily="66" charset="0"/>
              </a:rPr>
              <a:t>Entrepreneurship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44880" y="2646029"/>
            <a:ext cx="6096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sz="800" dirty="0"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2020" b="30042"/>
          <a:stretch/>
        </p:blipFill>
        <p:spPr>
          <a:xfrm>
            <a:off x="5962058" y="2247205"/>
            <a:ext cx="4125037" cy="23927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40" y="2812014"/>
            <a:ext cx="3863327" cy="229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8" t="17334" r="24398" b="18963"/>
          <a:stretch/>
        </p:blipFill>
        <p:spPr>
          <a:xfrm>
            <a:off x="6804440" y="2566020"/>
            <a:ext cx="2440275" cy="24289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6" t="17403" r="3775" b="13264"/>
          <a:stretch/>
        </p:blipFill>
        <p:spPr>
          <a:xfrm>
            <a:off x="846609" y="1662623"/>
            <a:ext cx="3541242" cy="4235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238" y="1513249"/>
            <a:ext cx="2826890" cy="42397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FE6C85-8EA4-47B0-AD35-9DB803365E93}"/>
              </a:ext>
            </a:extLst>
          </p:cNvPr>
          <p:cNvSpPr txBox="1"/>
          <p:nvPr/>
        </p:nvSpPr>
        <p:spPr>
          <a:xfrm>
            <a:off x="6608028" y="3429000"/>
            <a:ext cx="2833100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Natural Resource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DD9DBD-09B8-4079-8740-5150BB67D9CB}"/>
              </a:ext>
            </a:extLst>
          </p:cNvPr>
          <p:cNvSpPr txBox="1"/>
          <p:nvPr/>
        </p:nvSpPr>
        <p:spPr>
          <a:xfrm>
            <a:off x="6690570" y="3436294"/>
            <a:ext cx="275055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Capital Resource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19156-5CA4-4281-A903-9A3666CBE39C}"/>
              </a:ext>
            </a:extLst>
          </p:cNvPr>
          <p:cNvSpPr txBox="1"/>
          <p:nvPr/>
        </p:nvSpPr>
        <p:spPr>
          <a:xfrm>
            <a:off x="6672077" y="3443588"/>
            <a:ext cx="278754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Human Resource</a:t>
            </a:r>
          </a:p>
        </p:txBody>
      </p:sp>
    </p:spTree>
    <p:extLst>
      <p:ext uri="{BB962C8B-B14F-4D97-AF65-F5344CB8AC3E}">
        <p14:creationId xmlns:p14="http://schemas.microsoft.com/office/powerpoint/2010/main" val="95260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2409" y="1493520"/>
            <a:ext cx="382558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1"/>
                </a:solidFill>
              </a:rPr>
              <a:t>Capital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1"/>
                </a:solidFill>
              </a:rPr>
              <a:t>Human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1"/>
                </a:solidFill>
              </a:rPr>
              <a:t>Natural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accent1"/>
                </a:solidFill>
              </a:rPr>
              <a:t>Entrepreneurship 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(think original owners)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66601" y="1758864"/>
            <a:ext cx="7315217" cy="36200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09849" y="2929552"/>
            <a:ext cx="737196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66601" y="1758864"/>
            <a:ext cx="7461200" cy="22578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338506" y="4514248"/>
            <a:ext cx="5443312" cy="6010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3040" y="324244"/>
            <a:ext cx="1178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6600"/>
                </a:solidFill>
                <a:latin typeface="Comic Sans MS" panose="030F0702030302020204" pitchFamily="66" charset="0"/>
              </a:rPr>
              <a:t>Match the resources!</a:t>
            </a:r>
          </a:p>
        </p:txBody>
      </p:sp>
      <p:pic>
        <p:nvPicPr>
          <p:cNvPr id="8" name="Picture 7" descr="water drop by tomas_arad - drop, blue, waterDone in Skencil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590" y="940465"/>
            <a:ext cx="750771" cy="1106109"/>
          </a:xfrm>
          <a:prstGeom prst="rect">
            <a:avLst/>
          </a:prstGeom>
        </p:spPr>
      </p:pic>
      <p:pic>
        <p:nvPicPr>
          <p:cNvPr id="9" name="Picture 8" descr="Free vector graphic: Conveyor, Belt, Freight, Goods - Free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801" y="4942002"/>
            <a:ext cx="1747643" cy="873822"/>
          </a:xfrm>
          <a:prstGeom prst="rect">
            <a:avLst/>
          </a:prstGeom>
        </p:spPr>
      </p:pic>
      <p:pic>
        <p:nvPicPr>
          <p:cNvPr id="14" name="Picture 13" descr="CATni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390" y="3636358"/>
            <a:ext cx="1381172" cy="1256866"/>
          </a:xfrm>
          <a:prstGeom prst="rect">
            <a:avLst/>
          </a:prstGeom>
        </p:spPr>
      </p:pic>
      <p:pic>
        <p:nvPicPr>
          <p:cNvPr id="16" name="Picture 15" descr="Little Farmer Free Stock Photo - Public Domain Picture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8" b="2321"/>
          <a:stretch/>
        </p:blipFill>
        <p:spPr>
          <a:xfrm>
            <a:off x="10090890" y="2294074"/>
            <a:ext cx="984170" cy="12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1609</TotalTime>
  <Words>913</Words>
  <Application>Microsoft Office PowerPoint</Application>
  <PresentationFormat>Widescreen</PresentationFormat>
  <Paragraphs>89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Comic Sans MS</vt:lpstr>
      <vt:lpstr>Corbel</vt:lpstr>
      <vt:lpstr>Times New Roman</vt:lpstr>
      <vt:lpstr>Wingdings</vt:lpstr>
      <vt:lpstr>Basis</vt:lpstr>
      <vt:lpstr>Are Farmers Entrepreneurs?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family’s peach farm</dc:title>
  <dc:creator>GMA</dc:creator>
  <cp:lastModifiedBy>Megan Sneyd</cp:lastModifiedBy>
  <cp:revision>74</cp:revision>
  <dcterms:created xsi:type="dcterms:W3CDTF">2019-11-06T14:38:30Z</dcterms:created>
  <dcterms:modified xsi:type="dcterms:W3CDTF">2020-02-27T13:54:58Z</dcterms:modified>
</cp:coreProperties>
</file>