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8" r:id="rId2"/>
    <p:sldId id="262" r:id="rId3"/>
    <p:sldId id="267" r:id="rId4"/>
    <p:sldId id="268" r:id="rId5"/>
    <p:sldId id="269" r:id="rId6"/>
    <p:sldId id="27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2709" autoAdjust="0"/>
  </p:normalViewPr>
  <p:slideViewPr>
    <p:cSldViewPr snapToGrid="0">
      <p:cViewPr varScale="1">
        <p:scale>
          <a:sx n="71" d="100"/>
          <a:sy n="71" d="100"/>
        </p:scale>
        <p:origin x="117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AD03E-E0AE-4C82-96C7-7364F98AC402}" type="datetimeFigureOut">
              <a:rPr lang="en-US" smtClean="0"/>
              <a:t>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B215A-A1FE-4034-9C38-84A755D6D61D}" type="slidenum">
              <a:rPr lang="en-US" smtClean="0"/>
              <a:t>‹#›</a:t>
            </a:fld>
            <a:endParaRPr lang="en-US"/>
          </a:p>
        </p:txBody>
      </p:sp>
    </p:spTree>
    <p:extLst>
      <p:ext uri="{BB962C8B-B14F-4D97-AF65-F5344CB8AC3E}">
        <p14:creationId xmlns:p14="http://schemas.microsoft.com/office/powerpoint/2010/main" val="154529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baseline="0" dirty="0"/>
              <a:t>Who can tell me the different sectors that play a role in the United States economy? (household, private, bank, government; </a:t>
            </a:r>
            <a:r>
              <a:rPr lang="en-US" b="1" baseline="0" dirty="0"/>
              <a:t>click for text boxes</a:t>
            </a:r>
            <a:r>
              <a:rPr lang="en-US" baseline="0" dirty="0"/>
              <a:t>)</a:t>
            </a:r>
          </a:p>
          <a:p>
            <a:pPr marL="685800" lvl="1" indent="-228600">
              <a:buFont typeface="+mj-lt"/>
              <a:buAutoNum type="alphaLcPeriod"/>
            </a:pPr>
            <a:r>
              <a:rPr lang="en-US" baseline="0" dirty="0"/>
              <a:t>What two sectors are represented in </a:t>
            </a:r>
            <a:r>
              <a:rPr lang="en-US" i="1" baseline="0" dirty="0"/>
              <a:t>My Family’s Peach Farm </a:t>
            </a:r>
            <a:r>
              <a:rPr lang="en-US" baseline="0" dirty="0"/>
              <a:t>book? (household and private; </a:t>
            </a:r>
            <a:r>
              <a:rPr lang="en-US" b="1" baseline="0" dirty="0"/>
              <a:t>click for outline</a:t>
            </a:r>
            <a:r>
              <a:rPr lang="en-US" baseline="0" dirty="0"/>
              <a:t>)</a:t>
            </a:r>
          </a:p>
          <a:p>
            <a:pPr marL="228600" lvl="0" indent="-228600">
              <a:buFont typeface="+mj-lt"/>
              <a:buAutoNum type="arabicPeriod"/>
            </a:pPr>
            <a:r>
              <a:rPr lang="en-US" baseline="0" dirty="0"/>
              <a:t>Who are the households? </a:t>
            </a:r>
            <a:r>
              <a:rPr lang="en-US" b="1" baseline="0" dirty="0"/>
              <a:t>Click for text box</a:t>
            </a:r>
          </a:p>
          <a:p>
            <a:pPr marL="685800" lvl="1" indent="-228600">
              <a:buFont typeface="+mj-lt"/>
              <a:buAutoNum type="alphaLcPeriod"/>
            </a:pPr>
            <a:r>
              <a:rPr lang="en-US" baseline="0" dirty="0"/>
              <a:t>Could a college student living on campus be a household? Yes!</a:t>
            </a:r>
          </a:p>
          <a:p>
            <a:pPr marL="685800" lvl="1" indent="-228600">
              <a:buFont typeface="+mj-lt"/>
              <a:buAutoNum type="alphaLcPeriod"/>
            </a:pPr>
            <a:r>
              <a:rPr lang="en-US" baseline="0" dirty="0"/>
              <a:t>Households are the customers (or consumers), individual or family, who buy the good or service being offered from the producers. </a:t>
            </a:r>
            <a:r>
              <a:rPr lang="en-US" b="1" baseline="0" dirty="0"/>
              <a:t>Click for photo. </a:t>
            </a:r>
            <a:r>
              <a:rPr lang="en-US" baseline="0" dirty="0"/>
              <a:t>You will be a consumer if you try some of those yummy recipes on page 21!</a:t>
            </a:r>
          </a:p>
          <a:p>
            <a:pPr marL="228600" lvl="0" indent="-228600">
              <a:buFont typeface="+mj-lt"/>
              <a:buAutoNum type="arabicPeriod"/>
            </a:pPr>
            <a:r>
              <a:rPr lang="en-US" baseline="0" dirty="0"/>
              <a:t>Who are usually the producers? The private sector! </a:t>
            </a:r>
            <a:r>
              <a:rPr lang="en-US" b="1" baseline="0" dirty="0"/>
              <a:t>Click for outline</a:t>
            </a:r>
          </a:p>
          <a:p>
            <a:pPr marL="685800" lvl="1" indent="-228600">
              <a:buFont typeface="+mj-lt"/>
              <a:buAutoNum type="alphaLcPeriod"/>
            </a:pPr>
            <a:r>
              <a:rPr lang="en-US" baseline="0" dirty="0"/>
              <a:t>In </a:t>
            </a:r>
            <a:r>
              <a:rPr lang="en-US" i="1" baseline="0" dirty="0"/>
              <a:t>My Family’s Peach Farm</a:t>
            </a:r>
            <a:r>
              <a:rPr lang="en-US" baseline="0" dirty="0"/>
              <a:t>, the Pearson Farm is the producer. They are considered a part of the private sector. </a:t>
            </a:r>
            <a:r>
              <a:rPr lang="en-US" b="1" baseline="0" dirty="0"/>
              <a:t>Click for photo</a:t>
            </a:r>
          </a:p>
          <a:p>
            <a:pPr marL="685800" lvl="1" indent="-228600">
              <a:buFont typeface="+mj-lt"/>
              <a:buAutoNum type="alphaLcPeriod"/>
            </a:pPr>
            <a:r>
              <a:rPr lang="en-US" baseline="0" dirty="0"/>
              <a:t>The grocery stores and restaurants that buy the peaches from the Pearson Farm area also examples of the private sector. (pg19)</a:t>
            </a:r>
          </a:p>
          <a:p>
            <a:pPr marL="228600" lvl="0" indent="-228600">
              <a:buFont typeface="+mj-lt"/>
              <a:buAutoNum type="arabicPeriod"/>
            </a:pPr>
            <a:r>
              <a:rPr lang="en-US" baseline="0" dirty="0"/>
              <a:t>Besides selling the goods/service to the households, there is another way the private sector is connected to the households. Anyone know?</a:t>
            </a:r>
          </a:p>
          <a:p>
            <a:pPr marL="685800" lvl="1" indent="-228600">
              <a:buFont typeface="+mj-lt"/>
              <a:buAutoNum type="alphaLcPeriod"/>
            </a:pPr>
            <a:r>
              <a:rPr lang="en-US" baseline="0" dirty="0"/>
              <a:t> Here’s a clue. Do you think the Pearson’s run their family farm all by themselves? No! They pay individuals from households to work on the farm. </a:t>
            </a:r>
            <a:r>
              <a:rPr lang="en-US" b="1" baseline="0" dirty="0"/>
              <a:t>Click for photo</a:t>
            </a:r>
            <a:endParaRPr lang="en-US" baseline="0" dirty="0"/>
          </a:p>
          <a:p>
            <a:pPr marL="685800" lvl="1" indent="-228600">
              <a:buFont typeface="+mj-lt"/>
              <a:buAutoNum type="alphaLcPeriod"/>
            </a:pPr>
            <a:r>
              <a:rPr lang="en-US" baseline="0" dirty="0"/>
              <a:t> The grocery stores and restaurants must hire workers to stock the food, work the cash register, and keep the business clean. These workers come from the household sector.</a:t>
            </a:r>
          </a:p>
          <a:p>
            <a:pPr marL="228600" lvl="0" indent="-228600">
              <a:buFont typeface="+mj-lt"/>
              <a:buAutoNum type="arabicPeriod"/>
            </a:pPr>
            <a:r>
              <a:rPr lang="en-US" b="1" baseline="0" dirty="0"/>
              <a:t>Click to show arrows. </a:t>
            </a:r>
            <a:r>
              <a:rPr lang="en-US" baseline="0" dirty="0"/>
              <a:t>So these two sectors are closely connected to each other. Probably more closely than you think!</a:t>
            </a:r>
          </a:p>
          <a:p>
            <a:pPr marL="0" lvl="0" indent="0">
              <a:buFont typeface="+mj-lt"/>
              <a:buNone/>
            </a:pPr>
            <a:r>
              <a:rPr lang="en-US" b="1" baseline="0" dirty="0"/>
              <a:t>Click for next slide</a:t>
            </a:r>
          </a:p>
          <a:p>
            <a:pPr marL="685800" lvl="1" indent="-228600">
              <a:buFont typeface="+mj-lt"/>
              <a:buAutoNum type="alphaLcPeriod"/>
            </a:pPr>
            <a:endParaRPr lang="en-US" dirty="0"/>
          </a:p>
        </p:txBody>
      </p:sp>
      <p:sp>
        <p:nvSpPr>
          <p:cNvPr id="4" name="Slide Number Placeholder 3"/>
          <p:cNvSpPr>
            <a:spLocks noGrp="1"/>
          </p:cNvSpPr>
          <p:nvPr>
            <p:ph type="sldNum" sz="quarter" idx="10"/>
          </p:nvPr>
        </p:nvSpPr>
        <p:spPr/>
        <p:txBody>
          <a:bodyPr/>
          <a:lstStyle/>
          <a:p>
            <a:fld id="{857B215A-A1FE-4034-9C38-84A755D6D61D}" type="slidenum">
              <a:rPr lang="en-US" smtClean="0"/>
              <a:t>2</a:t>
            </a:fld>
            <a:endParaRPr lang="en-US"/>
          </a:p>
        </p:txBody>
      </p:sp>
    </p:spTree>
    <p:extLst>
      <p:ext uri="{BB962C8B-B14F-4D97-AF65-F5344CB8AC3E}">
        <p14:creationId xmlns:p14="http://schemas.microsoft.com/office/powerpoint/2010/main" val="90511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Let’s say we have two households. Household A are the </a:t>
            </a:r>
            <a:r>
              <a:rPr lang="en-US" dirty="0" err="1"/>
              <a:t>Garcias</a:t>
            </a:r>
            <a:r>
              <a:rPr lang="en-US" dirty="0"/>
              <a:t>, Household B are the Johnsons. </a:t>
            </a:r>
            <a:r>
              <a:rPr lang="en-US" b="1" dirty="0"/>
              <a:t>Click for clip art</a:t>
            </a:r>
            <a:endParaRPr lang="en-US" dirty="0"/>
          </a:p>
          <a:p>
            <a:pPr marL="228600" indent="-228600">
              <a:buFont typeface="+mj-lt"/>
              <a:buAutoNum type="arabicPeriod"/>
            </a:pPr>
            <a:r>
              <a:rPr lang="en-US" dirty="0"/>
              <a:t>Both households want to buy peaches to make desert that night. </a:t>
            </a:r>
            <a:r>
              <a:rPr lang="en-US" b="1" dirty="0"/>
              <a:t>Click for photo</a:t>
            </a:r>
            <a:endParaRPr lang="en-US" dirty="0"/>
          </a:p>
          <a:p>
            <a:pPr marL="228600" indent="-228600">
              <a:buFont typeface="+mj-lt"/>
              <a:buAutoNum type="arabicPeriod"/>
            </a:pPr>
            <a:r>
              <a:rPr lang="en-US" dirty="0"/>
              <a:t>They have two choices of where to buy their peaches, (</a:t>
            </a:r>
            <a:r>
              <a:rPr lang="en-US" b="1" dirty="0"/>
              <a:t>Click for photos)</a:t>
            </a:r>
            <a:endParaRPr lang="en-US" dirty="0"/>
          </a:p>
          <a:p>
            <a:pPr marL="685800" lvl="1" indent="-228600">
              <a:buFont typeface="+mj-lt"/>
              <a:buAutoNum type="alphaLcPeriod"/>
            </a:pPr>
            <a:r>
              <a:rPr lang="en-US" dirty="0"/>
              <a:t>A peach stand which is run by the local peach farm, or </a:t>
            </a:r>
          </a:p>
          <a:p>
            <a:pPr marL="685800" lvl="1" indent="-228600">
              <a:buFont typeface="+mj-lt"/>
              <a:buAutoNum type="alphaLcPeriod"/>
            </a:pPr>
            <a:r>
              <a:rPr lang="en-US" dirty="0"/>
              <a:t>A grocery store.</a:t>
            </a:r>
          </a:p>
          <a:p>
            <a:pPr marL="228600" lvl="0" indent="-228600">
              <a:buFont typeface="+mj-lt"/>
              <a:buAutoNum type="arabicPeriod"/>
            </a:pPr>
            <a:r>
              <a:rPr lang="en-US" dirty="0"/>
              <a:t>The </a:t>
            </a:r>
            <a:r>
              <a:rPr lang="en-US" dirty="0" err="1"/>
              <a:t>Garcias</a:t>
            </a:r>
            <a:r>
              <a:rPr lang="en-US" dirty="0"/>
              <a:t> decide to pay a little extra money for the peaches and buy them from the local peach stand and the Johnsons decide to spend less money and buy the peaches from the grocery store.</a:t>
            </a:r>
          </a:p>
          <a:p>
            <a:pPr marL="228600" lvl="0" indent="-228600">
              <a:buFont typeface="+mj-lt"/>
              <a:buAutoNum type="arabicPeriod"/>
            </a:pPr>
            <a:r>
              <a:rPr lang="en-US" dirty="0"/>
              <a:t>Are both these households contributing to the economy? Yes! </a:t>
            </a:r>
            <a:r>
              <a:rPr lang="en-US" b="1" dirty="0"/>
              <a:t>Click for photos</a:t>
            </a:r>
            <a:endParaRPr lang="en-US" dirty="0"/>
          </a:p>
          <a:p>
            <a:pPr marL="228600" lvl="0" indent="-228600">
              <a:buFont typeface="+mj-lt"/>
              <a:buAutoNum type="arabicPeriod"/>
            </a:pPr>
            <a:r>
              <a:rPr lang="en-US" dirty="0"/>
              <a:t>What are the local peach stand (farmer) and the grocery store examples of? Private sectors</a:t>
            </a:r>
          </a:p>
          <a:p>
            <a:pPr marL="685800" lvl="1" indent="-228600">
              <a:buFont typeface="+mj-lt"/>
              <a:buAutoNum type="alphaLcPeriod"/>
            </a:pPr>
            <a:r>
              <a:rPr lang="en-US" dirty="0"/>
              <a:t>So if they are both a part of the private sector, why do they charge a different price for the peaches?</a:t>
            </a:r>
          </a:p>
        </p:txBody>
      </p:sp>
      <p:sp>
        <p:nvSpPr>
          <p:cNvPr id="4" name="Slide Number Placeholder 3"/>
          <p:cNvSpPr>
            <a:spLocks noGrp="1"/>
          </p:cNvSpPr>
          <p:nvPr>
            <p:ph type="sldNum" sz="quarter" idx="5"/>
          </p:nvPr>
        </p:nvSpPr>
        <p:spPr/>
        <p:txBody>
          <a:bodyPr/>
          <a:lstStyle/>
          <a:p>
            <a:fld id="{857B215A-A1FE-4034-9C38-84A755D6D61D}" type="slidenum">
              <a:rPr lang="en-US" smtClean="0"/>
              <a:t>3</a:t>
            </a:fld>
            <a:endParaRPr lang="en-US"/>
          </a:p>
        </p:txBody>
      </p:sp>
    </p:spTree>
    <p:extLst>
      <p:ext uri="{BB962C8B-B14F-4D97-AF65-F5344CB8AC3E}">
        <p14:creationId xmlns:p14="http://schemas.microsoft.com/office/powerpoint/2010/main" val="281848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Let’s take a look at the peach farmer, </a:t>
            </a:r>
            <a:r>
              <a:rPr lang="en-US" dirty="0" err="1"/>
              <a:t>Suzzy</a:t>
            </a:r>
            <a:r>
              <a:rPr lang="en-US" dirty="0"/>
              <a:t>, running her own stand. </a:t>
            </a:r>
            <a:r>
              <a:rPr lang="en-US" b="1" dirty="0"/>
              <a:t>Click for photo</a:t>
            </a:r>
          </a:p>
          <a:p>
            <a:pPr marL="228600" indent="-228600">
              <a:buFont typeface="+mj-lt"/>
              <a:buAutoNum type="arabicPeriod"/>
            </a:pPr>
            <a:r>
              <a:rPr lang="en-US" dirty="0"/>
              <a:t>What resources does it take for </a:t>
            </a:r>
            <a:r>
              <a:rPr lang="en-US" dirty="0" err="1"/>
              <a:t>Suzzy</a:t>
            </a:r>
            <a:r>
              <a:rPr lang="en-US" dirty="0"/>
              <a:t> to grow her peaches? Use </a:t>
            </a:r>
            <a:r>
              <a:rPr lang="en-US" i="1" dirty="0"/>
              <a:t>My Family’s Peach Farm </a:t>
            </a:r>
            <a:r>
              <a:rPr lang="en-US" dirty="0"/>
              <a:t>to help list those resources. </a:t>
            </a:r>
            <a:r>
              <a:rPr lang="en-US" b="1" dirty="0"/>
              <a:t>Click for clip art</a:t>
            </a:r>
            <a:endParaRPr lang="en-US" dirty="0"/>
          </a:p>
          <a:p>
            <a:pPr marL="685800" lvl="1" indent="-228600">
              <a:buFont typeface="+mj-lt"/>
              <a:buAutoNum type="alphaLcPeriod"/>
            </a:pPr>
            <a:r>
              <a:rPr lang="en-US" dirty="0"/>
              <a:t>Natural resources: soil, water, and the peach seeds (trees)</a:t>
            </a:r>
          </a:p>
          <a:p>
            <a:pPr marL="685800" lvl="1" indent="-228600">
              <a:buFont typeface="+mj-lt"/>
              <a:buAutoNum type="alphaLcPeriod"/>
            </a:pPr>
            <a:r>
              <a:rPr lang="en-US" dirty="0"/>
              <a:t>Human resources: workers to help prune, harvest, and package the peaches </a:t>
            </a:r>
            <a:r>
              <a:rPr lang="en-US" b="1" dirty="0"/>
              <a:t>Click for Examples</a:t>
            </a:r>
            <a:endParaRPr lang="en-US" dirty="0"/>
          </a:p>
          <a:p>
            <a:pPr marL="1200150" lvl="2" indent="-285750">
              <a:buFont typeface="+mj-lt"/>
              <a:buAutoNum type="romanLcPeriod"/>
            </a:pPr>
            <a:r>
              <a:rPr lang="en-US" dirty="0"/>
              <a:t>Remember the workers come from the household sector!</a:t>
            </a:r>
          </a:p>
          <a:p>
            <a:pPr marL="685800" lvl="1" indent="-228600">
              <a:buFont typeface="+mj-lt"/>
              <a:buAutoNum type="alphaLcPeriod"/>
            </a:pPr>
            <a:r>
              <a:rPr lang="en-US" dirty="0"/>
              <a:t>Capital resources: all the machinery and tools (tractors, wagons, cash register, </a:t>
            </a:r>
            <a:r>
              <a:rPr lang="en-US" dirty="0" err="1"/>
              <a:t>etc</a:t>
            </a:r>
            <a:r>
              <a:rPr lang="en-US" dirty="0"/>
              <a:t>) </a:t>
            </a:r>
            <a:r>
              <a:rPr lang="en-US" b="1" dirty="0"/>
              <a:t>Click for Examples</a:t>
            </a:r>
            <a:endParaRPr lang="en-US" dirty="0"/>
          </a:p>
          <a:p>
            <a:pPr marL="228600" lvl="0" indent="-228600">
              <a:buFont typeface="+mj-lt"/>
              <a:buAutoNum type="arabicPeriod"/>
            </a:pPr>
            <a:r>
              <a:rPr lang="en-US" dirty="0"/>
              <a:t>Are these resources free? No! All those resources come at a cost to </a:t>
            </a:r>
            <a:r>
              <a:rPr lang="en-US" dirty="0" err="1"/>
              <a:t>Suzzy</a:t>
            </a:r>
            <a:r>
              <a:rPr lang="en-US" dirty="0"/>
              <a:t>.</a:t>
            </a:r>
          </a:p>
          <a:p>
            <a:pPr marL="685800" lvl="1" indent="-228600">
              <a:buFont typeface="+mj-lt"/>
              <a:buAutoNum type="alphaLcPeriod"/>
            </a:pPr>
            <a:r>
              <a:rPr lang="en-US" dirty="0"/>
              <a:t>She may have to pay mortgage on the land and a water bill for irrigation.</a:t>
            </a:r>
          </a:p>
          <a:p>
            <a:pPr marL="685800" lvl="1" indent="-228600">
              <a:buFont typeface="+mj-lt"/>
              <a:buAutoNum type="alphaLcPeriod"/>
            </a:pPr>
            <a:r>
              <a:rPr lang="en-US" dirty="0"/>
              <a:t>She has to pay her workers so they then can support their family/life, making them consumers in the economy.</a:t>
            </a:r>
          </a:p>
          <a:p>
            <a:pPr marL="685800" lvl="1" indent="-228600">
              <a:buFont typeface="+mj-lt"/>
              <a:buAutoNum type="alphaLcPeriod"/>
            </a:pPr>
            <a:r>
              <a:rPr lang="en-US" dirty="0"/>
              <a:t>Once bought, the machinery needs to keep working so there is a cost for maintaining (like a car and getting the oil changed) it.</a:t>
            </a:r>
          </a:p>
          <a:p>
            <a:pPr marL="228600" lvl="0" indent="-228600">
              <a:buFont typeface="+mj-lt"/>
              <a:buAutoNum type="arabicPeriod"/>
            </a:pPr>
            <a:r>
              <a:rPr lang="en-US" dirty="0" err="1"/>
              <a:t>Suzzy</a:t>
            </a:r>
            <a:r>
              <a:rPr lang="en-US" dirty="0"/>
              <a:t>, the peach farmer, must cover her costs of growing the peaches as well as have enough money to support her family/life. </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57B215A-A1FE-4034-9C38-84A755D6D61D}" type="slidenum">
              <a:rPr lang="en-US" smtClean="0"/>
              <a:t>4</a:t>
            </a:fld>
            <a:endParaRPr lang="en-US"/>
          </a:p>
        </p:txBody>
      </p:sp>
    </p:spTree>
    <p:extLst>
      <p:ext uri="{BB962C8B-B14F-4D97-AF65-F5344CB8AC3E}">
        <p14:creationId xmlns:p14="http://schemas.microsoft.com/office/powerpoint/2010/main" val="96492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Now, let’s look at the grocery store, Food R Us.</a:t>
            </a:r>
          </a:p>
          <a:p>
            <a:pPr marL="228600" indent="-228600">
              <a:buFont typeface="+mj-lt"/>
              <a:buAutoNum type="arabicPeriod"/>
            </a:pPr>
            <a:r>
              <a:rPr lang="en-US" dirty="0"/>
              <a:t>Does the grocery store use resources like </a:t>
            </a:r>
            <a:r>
              <a:rPr lang="en-US" dirty="0" err="1"/>
              <a:t>Suzzy</a:t>
            </a:r>
            <a:r>
              <a:rPr lang="en-US" dirty="0"/>
              <a:t> the peach farmer? Yes! </a:t>
            </a:r>
            <a:r>
              <a:rPr lang="en-US" b="1" dirty="0"/>
              <a:t>Click for Clip Art</a:t>
            </a:r>
            <a:endParaRPr lang="en-US" dirty="0"/>
          </a:p>
          <a:p>
            <a:pPr marL="685800" lvl="1" indent="-228600">
              <a:buFont typeface="+mj-lt"/>
              <a:buAutoNum type="alphaLcPeriod"/>
            </a:pPr>
            <a:r>
              <a:rPr lang="en-US" dirty="0"/>
              <a:t>Natural resources: land which store is on, water (i.e. bathrooms) </a:t>
            </a:r>
            <a:r>
              <a:rPr lang="en-US" b="1" dirty="0"/>
              <a:t>Click</a:t>
            </a:r>
            <a:endParaRPr lang="en-US" dirty="0"/>
          </a:p>
          <a:p>
            <a:pPr marL="685800" lvl="1" indent="-228600">
              <a:buFont typeface="+mj-lt"/>
              <a:buAutoNum type="alphaLcPeriod"/>
            </a:pPr>
            <a:r>
              <a:rPr lang="en-US" dirty="0"/>
              <a:t>Human resources: the workers to stock the food, keep the grocery store clean, check-out the customers </a:t>
            </a:r>
            <a:r>
              <a:rPr lang="en-US" b="1" dirty="0"/>
              <a:t>Click</a:t>
            </a:r>
            <a:endParaRPr lang="en-US" dirty="0"/>
          </a:p>
          <a:p>
            <a:pPr marL="685800" lvl="1" indent="-228600">
              <a:buFont typeface="+mj-lt"/>
              <a:buAutoNum type="alphaLcPeriod"/>
            </a:pPr>
            <a:r>
              <a:rPr lang="en-US" dirty="0"/>
              <a:t>Capital resources: the machines (cash registers, fork lifts, shopping carts, </a:t>
            </a:r>
            <a:r>
              <a:rPr lang="en-US" dirty="0" err="1"/>
              <a:t>etc</a:t>
            </a:r>
            <a:r>
              <a:rPr lang="en-US" dirty="0"/>
              <a:t>) and tools </a:t>
            </a:r>
            <a:r>
              <a:rPr lang="en-US" b="1" dirty="0"/>
              <a:t>Click</a:t>
            </a:r>
            <a:endParaRPr lang="en-US" dirty="0"/>
          </a:p>
          <a:p>
            <a:pPr marL="228600" indent="-228600">
              <a:buFont typeface="+mj-lt"/>
              <a:buAutoNum type="arabicPeriod"/>
            </a:pPr>
            <a:r>
              <a:rPr lang="en-US" dirty="0"/>
              <a:t>Are these resources free? No! Just like </a:t>
            </a:r>
            <a:r>
              <a:rPr lang="en-US" dirty="0" err="1"/>
              <a:t>Suzzy</a:t>
            </a:r>
            <a:r>
              <a:rPr lang="en-US" dirty="0"/>
              <a:t>, the grocery store must pay for the resources it uses. Food R Us must also cover its costs in order to pay the workers and have enough money for the company stakeholders (owners who ‘share’ the company) to have a profit (money left over after paying all the costs).</a:t>
            </a:r>
          </a:p>
          <a:p>
            <a:pPr marL="685800" lvl="1" indent="-228600">
              <a:buFont typeface="+mj-lt"/>
              <a:buAutoNum type="alphaLcPeriod"/>
            </a:pPr>
            <a:r>
              <a:rPr lang="en-US" dirty="0"/>
              <a:t>Don’t forget Food</a:t>
            </a:r>
            <a:r>
              <a:rPr lang="en-US" baseline="0" dirty="0"/>
              <a:t> R Us had to buy the peaches (and all the food in the store) from other companies (farmers, food vendors, </a:t>
            </a:r>
            <a:r>
              <a:rPr lang="en-US" baseline="0" dirty="0" err="1"/>
              <a:t>etc</a:t>
            </a:r>
            <a:r>
              <a:rPr lang="en-US" baseline="0" dirty="0"/>
              <a:t>). This is another cost to the grocery store which has to be covered!</a:t>
            </a:r>
            <a:endParaRPr lang="en-US" dirty="0"/>
          </a:p>
          <a:p>
            <a:pPr marL="228600" indent="-228600">
              <a:buFont typeface="+mj-lt"/>
              <a:buAutoNum type="arabicPeriod"/>
            </a:pPr>
            <a:r>
              <a:rPr lang="en-US" dirty="0"/>
              <a:t>So then why does the Food R Us sell peaches cheaper than </a:t>
            </a:r>
            <a:r>
              <a:rPr lang="en-US" dirty="0" err="1"/>
              <a:t>Suzzy</a:t>
            </a:r>
            <a:r>
              <a:rPr lang="en-US" dirty="0"/>
              <a:t> the peach farmer? </a:t>
            </a:r>
            <a:r>
              <a:rPr lang="en-US" b="1" dirty="0"/>
              <a:t>Click</a:t>
            </a:r>
            <a:endParaRPr lang="en-US" dirty="0"/>
          </a:p>
          <a:p>
            <a:pPr marL="228600" indent="-228600">
              <a:buFont typeface="+mj-lt"/>
              <a:buAutoNum type="arabicPeriod"/>
            </a:pPr>
            <a:r>
              <a:rPr lang="en-US" dirty="0"/>
              <a:t>Since Food R Us is a grocery store, many other items are available for their consumers to buy. So if peaches are not sold one day, the sales from all the other products will still help the store cover costs. The grocery store can afford to sell the peaches cheaper because of this.</a:t>
            </a:r>
          </a:p>
          <a:p>
            <a:pPr marL="685800" lvl="1" indent="-228600">
              <a:buFont typeface="+mj-lt"/>
              <a:buAutoNum type="alphaLcPeriod"/>
            </a:pPr>
            <a:r>
              <a:rPr lang="en-US" dirty="0"/>
              <a:t>For example, the Johnsons also bought apples, cereal, milk, and toilet paper. The money from these other products helps cover the cost of the cheaper peaches.</a:t>
            </a:r>
          </a:p>
          <a:p>
            <a:pPr marL="228600" indent="-228600">
              <a:buFont typeface="+mj-lt"/>
              <a:buAutoNum type="arabicPeriod"/>
            </a:pPr>
            <a:r>
              <a:rPr lang="en-US" dirty="0"/>
              <a:t>If </a:t>
            </a:r>
            <a:r>
              <a:rPr lang="en-US" dirty="0" err="1"/>
              <a:t>Suzzy</a:t>
            </a:r>
            <a:r>
              <a:rPr lang="en-US" dirty="0"/>
              <a:t> only sells peaches, then there is nothing else for her to sell to help her cover her costs. She’s relying only on the peach sales to cover her costs of farming. </a:t>
            </a:r>
            <a:r>
              <a:rPr lang="en-US" dirty="0" err="1"/>
              <a:t>Suzzy</a:t>
            </a:r>
            <a:r>
              <a:rPr lang="en-US" dirty="0"/>
              <a:t> must charge more for the peaches to help cover her costs.</a:t>
            </a:r>
          </a:p>
        </p:txBody>
      </p:sp>
      <p:sp>
        <p:nvSpPr>
          <p:cNvPr id="4" name="Slide Number Placeholder 3"/>
          <p:cNvSpPr>
            <a:spLocks noGrp="1"/>
          </p:cNvSpPr>
          <p:nvPr>
            <p:ph type="sldNum" sz="quarter" idx="5"/>
          </p:nvPr>
        </p:nvSpPr>
        <p:spPr/>
        <p:txBody>
          <a:bodyPr/>
          <a:lstStyle/>
          <a:p>
            <a:fld id="{857B215A-A1FE-4034-9C38-84A755D6D61D}" type="slidenum">
              <a:rPr lang="en-US" smtClean="0"/>
              <a:t>5</a:t>
            </a:fld>
            <a:endParaRPr lang="en-US"/>
          </a:p>
        </p:txBody>
      </p:sp>
    </p:spTree>
    <p:extLst>
      <p:ext uri="{BB962C8B-B14F-4D97-AF65-F5344CB8AC3E}">
        <p14:creationId xmlns:p14="http://schemas.microsoft.com/office/powerpoint/2010/main" val="3985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Why do you think the </a:t>
            </a:r>
            <a:r>
              <a:rPr lang="en-US" dirty="0" err="1"/>
              <a:t>Garcias</a:t>
            </a:r>
            <a:r>
              <a:rPr lang="en-US" dirty="0"/>
              <a:t> bought their peaches from </a:t>
            </a:r>
            <a:r>
              <a:rPr lang="en-US" dirty="0" err="1"/>
              <a:t>Suzzy’s</a:t>
            </a:r>
            <a:r>
              <a:rPr lang="en-US" dirty="0"/>
              <a:t> stand? Why did the Johnsons buy from the grocery store?</a:t>
            </a:r>
          </a:p>
          <a:p>
            <a:pPr marL="685800" lvl="1" indent="-228600">
              <a:buFont typeface="+mj-lt"/>
              <a:buAutoNum type="alphaLcPeriod"/>
            </a:pPr>
            <a:r>
              <a:rPr lang="en-US" dirty="0"/>
              <a:t>Perhaps the </a:t>
            </a:r>
            <a:r>
              <a:rPr lang="en-US" dirty="0" err="1"/>
              <a:t>Garcias</a:t>
            </a:r>
            <a:r>
              <a:rPr lang="en-US" dirty="0"/>
              <a:t> drive by the peach stand every day on their way home from school.</a:t>
            </a:r>
          </a:p>
          <a:p>
            <a:pPr marL="685800" lvl="1" indent="-228600">
              <a:buFont typeface="+mj-lt"/>
              <a:buAutoNum type="alphaLcPeriod"/>
            </a:pPr>
            <a:r>
              <a:rPr lang="en-US" dirty="0"/>
              <a:t>Perhaps the Johnsons had other things to buy from the store, so they decided to buy their peaches there as well.</a:t>
            </a:r>
          </a:p>
          <a:p>
            <a:pPr marL="228600" indent="-228600">
              <a:buFont typeface="+mj-lt"/>
              <a:buAutoNum type="arabicPeriod"/>
            </a:pPr>
            <a:r>
              <a:rPr lang="en-US" dirty="0"/>
              <a:t>What if </a:t>
            </a:r>
            <a:r>
              <a:rPr lang="en-US" dirty="0" err="1"/>
              <a:t>Suzzy’s</a:t>
            </a:r>
            <a:r>
              <a:rPr lang="en-US" dirty="0"/>
              <a:t> peach stand was next door to Food R Us and she still charged more for her peaches? </a:t>
            </a:r>
          </a:p>
          <a:p>
            <a:pPr marL="685800" lvl="1" indent="-228600">
              <a:buFont typeface="+mj-lt"/>
              <a:buAutoNum type="alphaLcPeriod"/>
            </a:pPr>
            <a:r>
              <a:rPr lang="en-US" dirty="0"/>
              <a:t>More than likely, </a:t>
            </a:r>
            <a:r>
              <a:rPr lang="en-US" dirty="0" err="1"/>
              <a:t>Suzzy</a:t>
            </a:r>
            <a:r>
              <a:rPr lang="en-US" dirty="0"/>
              <a:t> the peach farmer, would have to either move her peach stand or lower the price of her peaches! Why?</a:t>
            </a:r>
          </a:p>
          <a:p>
            <a:pPr marL="1200150" lvl="2" indent="-285750">
              <a:buFont typeface="+mj-lt"/>
              <a:buAutoNum type="romanLcPeriod"/>
            </a:pPr>
            <a:r>
              <a:rPr lang="en-US" dirty="0"/>
              <a:t>Having cheaper peaches, most consumers will buy from Food R Us.</a:t>
            </a:r>
          </a:p>
          <a:p>
            <a:pPr marL="685800" lvl="1" indent="-228600">
              <a:buFont typeface="+mj-lt"/>
              <a:buAutoNum type="alphaLcPeriod"/>
            </a:pPr>
            <a:r>
              <a:rPr lang="en-US" dirty="0"/>
              <a:t> Would she lose all her costumers? Probably not!</a:t>
            </a:r>
          </a:p>
          <a:p>
            <a:pPr marL="1200150" lvl="2" indent="-285750">
              <a:buFont typeface="+mj-lt"/>
              <a:buAutoNum type="romanLcPeriod"/>
            </a:pPr>
            <a:r>
              <a:rPr lang="en-US" dirty="0"/>
              <a:t>Why would a consumer pay a higher price for a product that is cheaper from a different producer?</a:t>
            </a:r>
          </a:p>
          <a:p>
            <a:pPr marL="1200150" lvl="2" indent="-285750">
              <a:buFont typeface="+mj-lt"/>
              <a:buAutoNum type="romanLcPeriod"/>
            </a:pPr>
            <a:r>
              <a:rPr lang="en-US" dirty="0"/>
              <a:t>Perhaps </a:t>
            </a:r>
            <a:r>
              <a:rPr lang="en-US" dirty="0" err="1"/>
              <a:t>Suzzy’s</a:t>
            </a:r>
            <a:r>
              <a:rPr lang="en-US" dirty="0"/>
              <a:t> peaches taste better or are fresher than the peaches at Food R Us. Or perhaps someone in the household works for on the farm or is friends with </a:t>
            </a:r>
            <a:r>
              <a:rPr lang="en-US" dirty="0" err="1"/>
              <a:t>Suzzy</a:t>
            </a:r>
            <a:r>
              <a:rPr lang="en-US" dirty="0"/>
              <a:t>.</a:t>
            </a:r>
          </a:p>
          <a:p>
            <a:pPr marL="285750" lvl="0" indent="-285750">
              <a:buFont typeface="+mj-lt"/>
              <a:buAutoNum type="arabicPeriod"/>
            </a:pPr>
            <a:r>
              <a:rPr lang="en-US" dirty="0"/>
              <a:t>These two producers, </a:t>
            </a:r>
            <a:r>
              <a:rPr lang="en-US" dirty="0" err="1"/>
              <a:t>Suzzy</a:t>
            </a:r>
            <a:r>
              <a:rPr lang="en-US" dirty="0"/>
              <a:t> the peach farmer and Food R Us, are in competition with each other because they are selling the same product. This competition can be very strong, depending upon the consumers (households) needs and desires.</a:t>
            </a:r>
          </a:p>
          <a:p>
            <a:pPr marL="685800" lvl="1" indent="-228600">
              <a:buFont typeface="+mj-lt"/>
              <a:buAutoNum type="alphaLcPeriod"/>
            </a:pPr>
            <a:r>
              <a:rPr lang="en-US" dirty="0"/>
              <a:t>If the </a:t>
            </a:r>
            <a:r>
              <a:rPr lang="en-US" dirty="0" err="1"/>
              <a:t>Garcias</a:t>
            </a:r>
            <a:r>
              <a:rPr lang="en-US" dirty="0"/>
              <a:t> had to buy other products like sugar and milk, do you think they still would have bought the peaches from </a:t>
            </a:r>
            <a:r>
              <a:rPr lang="en-US" dirty="0" err="1"/>
              <a:t>Suzzy</a:t>
            </a:r>
            <a:r>
              <a:rPr lang="en-US" dirty="0"/>
              <a:t>? </a:t>
            </a:r>
          </a:p>
          <a:p>
            <a:pPr marL="685800" lvl="1" indent="-228600">
              <a:buFont typeface="+mj-lt"/>
              <a:buAutoNum type="alphaLcPeriod"/>
            </a:pPr>
            <a:r>
              <a:rPr lang="en-US" dirty="0"/>
              <a:t>Raise your hand if you would still buy the peaches from </a:t>
            </a:r>
            <a:r>
              <a:rPr lang="en-US" dirty="0" err="1"/>
              <a:t>Suzzy</a:t>
            </a:r>
            <a:r>
              <a:rPr lang="en-US" dirty="0"/>
              <a:t>. Why?</a:t>
            </a:r>
          </a:p>
          <a:p>
            <a:pPr marL="685800" lvl="1" indent="-228600">
              <a:buFont typeface="+mj-lt"/>
              <a:buAutoNum type="alphaLcPeriod"/>
            </a:pPr>
            <a:r>
              <a:rPr lang="en-US" dirty="0"/>
              <a:t>Raise your hand if you would buy the peaches from Food R Us. Why?</a:t>
            </a:r>
          </a:p>
          <a:p>
            <a:pPr marL="685800" lvl="1" indent="-228600">
              <a:buFont typeface="+mj-lt"/>
              <a:buAutoNum type="alphaLcPeriod"/>
            </a:pPr>
            <a:r>
              <a:rPr lang="en-US" dirty="0"/>
              <a:t>All your reasons are correct! It just depends on the consumer and how important the product price is compared to the need of the product. </a:t>
            </a:r>
          </a:p>
          <a:p>
            <a:pPr marL="228600" lvl="0" indent="-228600">
              <a:buFont typeface="+mj-lt"/>
              <a:buAutoNum type="arabicPeriod"/>
            </a:pPr>
            <a:r>
              <a:rPr lang="en-US" dirty="0"/>
              <a:t>If you were </a:t>
            </a:r>
            <a:r>
              <a:rPr lang="en-US" dirty="0" err="1"/>
              <a:t>Suzzy</a:t>
            </a:r>
            <a:r>
              <a:rPr lang="en-US" dirty="0"/>
              <a:t> the peach farmer and had your stand next to Food R Us, what would you do to help your business succeed?</a:t>
            </a:r>
          </a:p>
          <a:p>
            <a:pPr marL="685800" lvl="1" indent="-228600">
              <a:buFont typeface="+mj-lt"/>
              <a:buAutoNum type="alphaLcPeriod"/>
            </a:pPr>
            <a:r>
              <a:rPr lang="en-US" dirty="0"/>
              <a:t>Sell other products, reduce the prices on peaches, move locations, give farm tours, </a:t>
            </a:r>
            <a:r>
              <a:rPr lang="en-US" dirty="0" err="1"/>
              <a:t>etc</a:t>
            </a:r>
            <a:endParaRPr lang="en-US" dirty="0"/>
          </a:p>
          <a:p>
            <a:pPr marL="685800" lvl="1" indent="-228600">
              <a:buFont typeface="+mj-lt"/>
              <a:buAutoNum type="alphaLcPeriod"/>
            </a:pPr>
            <a:r>
              <a:rPr lang="en-US" dirty="0"/>
              <a:t>As an entrepreneur, </a:t>
            </a:r>
            <a:r>
              <a:rPr lang="en-US" dirty="0" err="1"/>
              <a:t>Suzzy</a:t>
            </a:r>
            <a:r>
              <a:rPr lang="en-US" dirty="0"/>
              <a:t> would have to take a risk and try something new to help her business continue.</a:t>
            </a:r>
          </a:p>
        </p:txBody>
      </p:sp>
      <p:sp>
        <p:nvSpPr>
          <p:cNvPr id="4" name="Slide Number Placeholder 3"/>
          <p:cNvSpPr>
            <a:spLocks noGrp="1"/>
          </p:cNvSpPr>
          <p:nvPr>
            <p:ph type="sldNum" sz="quarter" idx="5"/>
          </p:nvPr>
        </p:nvSpPr>
        <p:spPr/>
        <p:txBody>
          <a:bodyPr/>
          <a:lstStyle/>
          <a:p>
            <a:fld id="{857B215A-A1FE-4034-9C38-84A755D6D61D}" type="slidenum">
              <a:rPr lang="en-US" smtClean="0"/>
              <a:t>6</a:t>
            </a:fld>
            <a:endParaRPr lang="en-US"/>
          </a:p>
        </p:txBody>
      </p:sp>
    </p:spTree>
    <p:extLst>
      <p:ext uri="{BB962C8B-B14F-4D97-AF65-F5344CB8AC3E}">
        <p14:creationId xmlns:p14="http://schemas.microsoft.com/office/powerpoint/2010/main" val="3092963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7E9C516-56B6-4E51-9C63-17B0A3189FD8}" type="datetimeFigureOut">
              <a:rPr lang="en-US" smtClean="0"/>
              <a:t>3/11/2020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171F2FC-D12F-4C42-B1E6-0BCAACAB9EE4}" type="slidenum">
              <a:rPr lang="en-US" smtClean="0"/>
              <a:t>‹#›</a:t>
            </a:fld>
            <a:endParaRPr lang="en-US"/>
          </a:p>
        </p:txBody>
      </p:sp>
      <p:cxnSp>
        <p:nvCxnSpPr>
          <p:cNvPr id="8" name="Straight Connector 7"/>
          <p:cNvCxnSpPr/>
          <p:nvPr/>
        </p:nvCxnSpPr>
        <p:spPr>
          <a:xfrm>
            <a:off x="1931364" y="5933089"/>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3056" y="5864587"/>
            <a:ext cx="1329266" cy="650860"/>
          </a:xfrm>
          <a:prstGeom prst="rect">
            <a:avLst/>
          </a:prstGeom>
        </p:spPr>
      </p:pic>
    </p:spTree>
    <p:extLst>
      <p:ext uri="{BB962C8B-B14F-4D97-AF65-F5344CB8AC3E}">
        <p14:creationId xmlns:p14="http://schemas.microsoft.com/office/powerpoint/2010/main" val="241543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E9C516-56B6-4E51-9C63-17B0A3189FD8}"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1F2FC-D12F-4C42-B1E6-0BCAACAB9EE4}" type="slidenum">
              <a:rPr lang="en-US" smtClean="0"/>
              <a:t>‹#›</a:t>
            </a:fld>
            <a:endParaRPr lang="en-US"/>
          </a:p>
        </p:txBody>
      </p:sp>
    </p:spTree>
    <p:extLst>
      <p:ext uri="{BB962C8B-B14F-4D97-AF65-F5344CB8AC3E}">
        <p14:creationId xmlns:p14="http://schemas.microsoft.com/office/powerpoint/2010/main" val="127482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E9C516-56B6-4E51-9C63-17B0A3189FD8}"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1F2FC-D12F-4C42-B1E6-0BCAACAB9EE4}" type="slidenum">
              <a:rPr lang="en-US" smtClean="0"/>
              <a:t>‹#›</a:t>
            </a:fld>
            <a:endParaRPr lang="en-US"/>
          </a:p>
        </p:txBody>
      </p:sp>
    </p:spTree>
    <p:extLst>
      <p:ext uri="{BB962C8B-B14F-4D97-AF65-F5344CB8AC3E}">
        <p14:creationId xmlns:p14="http://schemas.microsoft.com/office/powerpoint/2010/main" val="224692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E9C516-56B6-4E51-9C63-17B0A3189FD8}"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1F2FC-D12F-4C42-B1E6-0BCAACAB9EE4}" type="slidenum">
              <a:rPr lang="en-US" smtClean="0"/>
              <a:t>‹#›</a:t>
            </a:fld>
            <a:endParaRPr lang="en-US"/>
          </a:p>
        </p:txBody>
      </p:sp>
    </p:spTree>
    <p:extLst>
      <p:ext uri="{BB962C8B-B14F-4D97-AF65-F5344CB8AC3E}">
        <p14:creationId xmlns:p14="http://schemas.microsoft.com/office/powerpoint/2010/main" val="269505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E9C516-56B6-4E51-9C63-17B0A3189FD8}"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1F2FC-D12F-4C42-B1E6-0BCAACAB9EE4}"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34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E9C516-56B6-4E51-9C63-17B0A3189FD8}"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1F2FC-D12F-4C42-B1E6-0BCAACAB9EE4}" type="slidenum">
              <a:rPr lang="en-US" smtClean="0"/>
              <a:t>‹#›</a:t>
            </a:fld>
            <a:endParaRPr lang="en-US"/>
          </a:p>
        </p:txBody>
      </p:sp>
    </p:spTree>
    <p:extLst>
      <p:ext uri="{BB962C8B-B14F-4D97-AF65-F5344CB8AC3E}">
        <p14:creationId xmlns:p14="http://schemas.microsoft.com/office/powerpoint/2010/main" val="62482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E9C516-56B6-4E51-9C63-17B0A3189FD8}"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1F2FC-D12F-4C42-B1E6-0BCAACAB9EE4}" type="slidenum">
              <a:rPr lang="en-US" smtClean="0"/>
              <a:t>‹#›</a:t>
            </a:fld>
            <a:endParaRPr lang="en-US"/>
          </a:p>
        </p:txBody>
      </p:sp>
    </p:spTree>
    <p:extLst>
      <p:ext uri="{BB962C8B-B14F-4D97-AF65-F5344CB8AC3E}">
        <p14:creationId xmlns:p14="http://schemas.microsoft.com/office/powerpoint/2010/main" val="144398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E9C516-56B6-4E51-9C63-17B0A3189FD8}"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1F2FC-D12F-4C42-B1E6-0BCAACAB9EE4}" type="slidenum">
              <a:rPr lang="en-US" smtClean="0"/>
              <a:t>‹#›</a:t>
            </a:fld>
            <a:endParaRPr lang="en-US"/>
          </a:p>
        </p:txBody>
      </p:sp>
    </p:spTree>
    <p:extLst>
      <p:ext uri="{BB962C8B-B14F-4D97-AF65-F5344CB8AC3E}">
        <p14:creationId xmlns:p14="http://schemas.microsoft.com/office/powerpoint/2010/main" val="308540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9C516-56B6-4E51-9C63-17B0A3189FD8}" type="datetimeFigureOut">
              <a:rPr lang="en-US" smtClean="0"/>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1F2FC-D12F-4C42-B1E6-0BCAACAB9EE4}" type="slidenum">
              <a:rPr lang="en-US" smtClean="0"/>
              <a:t>‹#›</a:t>
            </a:fld>
            <a:endParaRPr lang="en-US"/>
          </a:p>
        </p:txBody>
      </p:sp>
    </p:spTree>
    <p:extLst>
      <p:ext uri="{BB962C8B-B14F-4D97-AF65-F5344CB8AC3E}">
        <p14:creationId xmlns:p14="http://schemas.microsoft.com/office/powerpoint/2010/main" val="160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E9C516-56B6-4E51-9C63-17B0A3189FD8}"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1F2FC-D12F-4C42-B1E6-0BCAACAB9EE4}" type="slidenum">
              <a:rPr lang="en-US" smtClean="0"/>
              <a:t>‹#›</a:t>
            </a:fld>
            <a:endParaRPr lang="en-US"/>
          </a:p>
        </p:txBody>
      </p:sp>
    </p:spTree>
    <p:extLst>
      <p:ext uri="{BB962C8B-B14F-4D97-AF65-F5344CB8AC3E}">
        <p14:creationId xmlns:p14="http://schemas.microsoft.com/office/powerpoint/2010/main" val="33059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E9C516-56B6-4E51-9C63-17B0A3189FD8}"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1F2FC-D12F-4C42-B1E6-0BCAACAB9EE4}" type="slidenum">
              <a:rPr lang="en-US" smtClean="0"/>
              <a:t>‹#›</a:t>
            </a:fld>
            <a:endParaRPr lang="en-US"/>
          </a:p>
        </p:txBody>
      </p:sp>
    </p:spTree>
    <p:extLst>
      <p:ext uri="{BB962C8B-B14F-4D97-AF65-F5344CB8AC3E}">
        <p14:creationId xmlns:p14="http://schemas.microsoft.com/office/powerpoint/2010/main" val="18308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7E9C516-56B6-4E51-9C63-17B0A3189FD8}" type="datetimeFigureOut">
              <a:rPr lang="en-US" smtClean="0"/>
              <a:t>3/11/2020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171F2FC-D12F-4C42-B1E6-0BCAACAB9EE4}" type="slidenum">
              <a:rPr lang="en-US" smtClean="0"/>
              <a:t>‹#›</a:t>
            </a:fld>
            <a:endParaRPr lang="en-US"/>
          </a:p>
        </p:txBody>
      </p:sp>
    </p:spTree>
    <p:extLst>
      <p:ext uri="{BB962C8B-B14F-4D97-AF65-F5344CB8AC3E}">
        <p14:creationId xmlns:p14="http://schemas.microsoft.com/office/powerpoint/2010/main" val="679979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eg"/><Relationship Id="rId7"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3.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08059" y="5942801"/>
            <a:ext cx="8767860" cy="450118"/>
          </a:xfrm>
        </p:spPr>
        <p:txBody>
          <a:bodyPr/>
          <a:lstStyle/>
          <a:p>
            <a:pPr lvl="0">
              <a:buClr>
                <a:srgbClr val="549E39"/>
              </a:buClr>
            </a:pPr>
            <a:r>
              <a:rPr lang="en-US" dirty="0"/>
              <a:t>Grade 5</a:t>
            </a:r>
          </a:p>
        </p:txBody>
      </p:sp>
      <p:sp>
        <p:nvSpPr>
          <p:cNvPr id="6" name="Title 1"/>
          <p:cNvSpPr txBox="1">
            <a:spLocks/>
          </p:cNvSpPr>
          <p:nvPr/>
        </p:nvSpPr>
        <p:spPr>
          <a:xfrm>
            <a:off x="224589" y="399400"/>
            <a:ext cx="11734800" cy="1224941"/>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85000"/>
              </a:lnSpc>
              <a:spcBef>
                <a:spcPct val="0"/>
              </a:spcBef>
              <a:buNone/>
              <a:defRPr sz="7200" b="1" kern="1200" cap="all" baseline="0">
                <a:solidFill>
                  <a:srgbClr val="FFFFFF"/>
                </a:solidFill>
                <a:latin typeface="+mj-lt"/>
                <a:ea typeface="+mj-ea"/>
                <a:cs typeface="+mj-cs"/>
              </a:defRPr>
            </a:lvl1pPr>
          </a:lstStyle>
          <a:p>
            <a:r>
              <a:rPr lang="en-US" cap="none" dirty="0">
                <a:solidFill>
                  <a:schemeClr val="bg1"/>
                </a:solidFill>
              </a:rPr>
              <a:t>Coming Together for U.S. Economy</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3528" y="1959606"/>
            <a:ext cx="5096921" cy="33962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9807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41088" y="345578"/>
            <a:ext cx="10394216" cy="1569660"/>
          </a:xfrm>
          <a:prstGeom prst="rect">
            <a:avLst/>
          </a:prstGeom>
          <a:noFill/>
        </p:spPr>
        <p:txBody>
          <a:bodyPr wrap="square" rtlCol="0">
            <a:spAutoFit/>
          </a:bodyPr>
          <a:lstStyle/>
          <a:p>
            <a:pPr algn="ctr"/>
            <a:r>
              <a:rPr lang="en-US" sz="4800" dirty="0">
                <a:solidFill>
                  <a:srgbClr val="FF6600"/>
                </a:solidFill>
                <a:latin typeface="Comic Sans MS" panose="030F0702030302020204" pitchFamily="66" charset="0"/>
              </a:rPr>
              <a:t>What are the different sectors of the U.S. economy?</a:t>
            </a:r>
          </a:p>
        </p:txBody>
      </p:sp>
      <p:sp>
        <p:nvSpPr>
          <p:cNvPr id="3" name="TextBox 2">
            <a:extLst>
              <a:ext uri="{FF2B5EF4-FFF2-40B4-BE49-F238E27FC236}">
                <a16:creationId xmlns:a16="http://schemas.microsoft.com/office/drawing/2014/main" id="{B61D100D-CB47-4B5E-8E42-07C37658C768}"/>
              </a:ext>
            </a:extLst>
          </p:cNvPr>
          <p:cNvSpPr txBox="1"/>
          <p:nvPr/>
        </p:nvSpPr>
        <p:spPr>
          <a:xfrm>
            <a:off x="941088" y="2486228"/>
            <a:ext cx="1950030" cy="523220"/>
          </a:xfrm>
          <a:prstGeom prst="rect">
            <a:avLst/>
          </a:prstGeom>
          <a:noFill/>
        </p:spPr>
        <p:txBody>
          <a:bodyPr wrap="square" rtlCol="0">
            <a:spAutoFit/>
          </a:bodyPr>
          <a:lstStyle/>
          <a:p>
            <a:r>
              <a:rPr lang="en-US" sz="2800" dirty="0">
                <a:latin typeface="Comic Sans MS" panose="030F0702030302020204" pitchFamily="66" charset="0"/>
                <a:cs typeface="Calibri" panose="020F0502020204030204" pitchFamily="34" charset="0"/>
              </a:rPr>
              <a:t>Household</a:t>
            </a:r>
          </a:p>
        </p:txBody>
      </p:sp>
      <p:sp>
        <p:nvSpPr>
          <p:cNvPr id="5" name="TextBox 4">
            <a:extLst>
              <a:ext uri="{FF2B5EF4-FFF2-40B4-BE49-F238E27FC236}">
                <a16:creationId xmlns:a16="http://schemas.microsoft.com/office/drawing/2014/main" id="{85E4C578-31C0-4881-B5E8-03C7D4836834}"/>
              </a:ext>
            </a:extLst>
          </p:cNvPr>
          <p:cNvSpPr txBox="1"/>
          <p:nvPr/>
        </p:nvSpPr>
        <p:spPr>
          <a:xfrm>
            <a:off x="3968974" y="2499668"/>
            <a:ext cx="1421112" cy="523220"/>
          </a:xfrm>
          <a:prstGeom prst="rect">
            <a:avLst/>
          </a:prstGeom>
          <a:noFill/>
        </p:spPr>
        <p:txBody>
          <a:bodyPr wrap="square" rtlCol="0">
            <a:spAutoFit/>
          </a:bodyPr>
          <a:lstStyle/>
          <a:p>
            <a:r>
              <a:rPr lang="en-US" sz="2800" dirty="0">
                <a:latin typeface="Comic Sans MS" panose="030F0702030302020204" pitchFamily="66" charset="0"/>
                <a:cs typeface="Calibri" panose="020F0502020204030204" pitchFamily="34" charset="0"/>
              </a:rPr>
              <a:t>Private</a:t>
            </a:r>
          </a:p>
        </p:txBody>
      </p:sp>
      <p:sp>
        <p:nvSpPr>
          <p:cNvPr id="6" name="TextBox 5">
            <a:extLst>
              <a:ext uri="{FF2B5EF4-FFF2-40B4-BE49-F238E27FC236}">
                <a16:creationId xmlns:a16="http://schemas.microsoft.com/office/drawing/2014/main" id="{017AD7EE-DF3A-4664-8AAA-66933E11524D}"/>
              </a:ext>
            </a:extLst>
          </p:cNvPr>
          <p:cNvSpPr txBox="1"/>
          <p:nvPr/>
        </p:nvSpPr>
        <p:spPr>
          <a:xfrm>
            <a:off x="7079460" y="2446626"/>
            <a:ext cx="1013218" cy="523220"/>
          </a:xfrm>
          <a:prstGeom prst="rect">
            <a:avLst/>
          </a:prstGeom>
          <a:noFill/>
        </p:spPr>
        <p:txBody>
          <a:bodyPr wrap="square" rtlCol="0">
            <a:spAutoFit/>
          </a:bodyPr>
          <a:lstStyle/>
          <a:p>
            <a:r>
              <a:rPr lang="en-US" sz="2800" dirty="0">
                <a:latin typeface="Comic Sans MS" panose="030F0702030302020204" pitchFamily="66" charset="0"/>
                <a:cs typeface="Calibri" panose="020F0502020204030204" pitchFamily="34" charset="0"/>
              </a:rPr>
              <a:t>Bank</a:t>
            </a:r>
          </a:p>
        </p:txBody>
      </p:sp>
      <p:sp>
        <p:nvSpPr>
          <p:cNvPr id="7" name="TextBox 6">
            <a:extLst>
              <a:ext uri="{FF2B5EF4-FFF2-40B4-BE49-F238E27FC236}">
                <a16:creationId xmlns:a16="http://schemas.microsoft.com/office/drawing/2014/main" id="{0AB9859C-0BEC-470C-8464-A38A5940928C}"/>
              </a:ext>
            </a:extLst>
          </p:cNvPr>
          <p:cNvSpPr txBox="1"/>
          <p:nvPr/>
        </p:nvSpPr>
        <p:spPr>
          <a:xfrm>
            <a:off x="9297863" y="2433179"/>
            <a:ext cx="2227729" cy="523220"/>
          </a:xfrm>
          <a:prstGeom prst="rect">
            <a:avLst/>
          </a:prstGeom>
          <a:noFill/>
        </p:spPr>
        <p:txBody>
          <a:bodyPr wrap="square" rtlCol="0">
            <a:spAutoFit/>
          </a:bodyPr>
          <a:lstStyle/>
          <a:p>
            <a:r>
              <a:rPr lang="en-US" sz="2800" dirty="0">
                <a:latin typeface="Comic Sans MS" panose="030F0702030302020204" pitchFamily="66" charset="0"/>
                <a:cs typeface="Calibri" panose="020F0502020204030204" pitchFamily="34" charset="0"/>
              </a:rPr>
              <a:t>Government</a:t>
            </a:r>
          </a:p>
        </p:txBody>
      </p:sp>
      <p:pic>
        <p:nvPicPr>
          <p:cNvPr id="8" name="Picture 7" descr="A building in the background&#10;&#10;Description automatically generated">
            <a:extLst>
              <a:ext uri="{FF2B5EF4-FFF2-40B4-BE49-F238E27FC236}">
                <a16:creationId xmlns:a16="http://schemas.microsoft.com/office/drawing/2014/main" id="{F7B6A062-23DA-4D25-AC0E-75E722C5F0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015" y="2707578"/>
            <a:ext cx="4618411" cy="3127049"/>
          </a:xfrm>
          <a:prstGeom prst="rect">
            <a:avLst/>
          </a:prstGeom>
        </p:spPr>
      </p:pic>
      <p:pic>
        <p:nvPicPr>
          <p:cNvPr id="11" name="Picture 10" descr="A close up of a sign&#10;&#10;Description automatically generated">
            <a:extLst>
              <a:ext uri="{FF2B5EF4-FFF2-40B4-BE49-F238E27FC236}">
                <a16:creationId xmlns:a16="http://schemas.microsoft.com/office/drawing/2014/main" id="{29192F86-2960-4203-85E2-13981CB341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3849" y="3086511"/>
            <a:ext cx="2811362" cy="2185395"/>
          </a:xfrm>
          <a:prstGeom prst="rect">
            <a:avLst/>
          </a:prstGeom>
        </p:spPr>
      </p:pic>
      <p:pic>
        <p:nvPicPr>
          <p:cNvPr id="13" name="Picture 12" descr="A picture containing building, table, window&#10;&#10;Description automatically generated">
            <a:extLst>
              <a:ext uri="{FF2B5EF4-FFF2-40B4-BE49-F238E27FC236}">
                <a16:creationId xmlns:a16="http://schemas.microsoft.com/office/drawing/2014/main" id="{3D91CC5C-F37D-4F1A-B82C-AAE966B828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7752" y="3211120"/>
            <a:ext cx="2441684" cy="1936179"/>
          </a:xfrm>
          <a:prstGeom prst="rect">
            <a:avLst/>
          </a:prstGeom>
        </p:spPr>
      </p:pic>
      <p:pic>
        <p:nvPicPr>
          <p:cNvPr id="17" name="Picture 16" descr="A close up of a logo&#10;&#10;Description automatically generated">
            <a:extLst>
              <a:ext uri="{FF2B5EF4-FFF2-40B4-BE49-F238E27FC236}">
                <a16:creationId xmlns:a16="http://schemas.microsoft.com/office/drawing/2014/main" id="{B3908597-8AEA-4B62-AFAF-2389968EF8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7863" y="3125374"/>
            <a:ext cx="2181655" cy="2087912"/>
          </a:xfrm>
          <a:prstGeom prst="rect">
            <a:avLst/>
          </a:prstGeom>
        </p:spPr>
      </p:pic>
      <p:sp>
        <p:nvSpPr>
          <p:cNvPr id="18" name="Rectangle: Rounded Corners 17">
            <a:extLst>
              <a:ext uri="{FF2B5EF4-FFF2-40B4-BE49-F238E27FC236}">
                <a16:creationId xmlns:a16="http://schemas.microsoft.com/office/drawing/2014/main" id="{16E2998E-B95D-4BE2-8180-3C966224EF61}"/>
              </a:ext>
            </a:extLst>
          </p:cNvPr>
          <p:cNvSpPr/>
          <p:nvPr/>
        </p:nvSpPr>
        <p:spPr>
          <a:xfrm>
            <a:off x="606972" y="2284603"/>
            <a:ext cx="5531224" cy="355002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Rectangle: Rounded Corners 1">
            <a:extLst>
              <a:ext uri="{FF2B5EF4-FFF2-40B4-BE49-F238E27FC236}">
                <a16:creationId xmlns:a16="http://schemas.microsoft.com/office/drawing/2014/main" id="{EB210694-2D1E-4AD2-AFC3-50E039837AE0}"/>
              </a:ext>
            </a:extLst>
          </p:cNvPr>
          <p:cNvSpPr/>
          <p:nvPr/>
        </p:nvSpPr>
        <p:spPr>
          <a:xfrm>
            <a:off x="3273849" y="2284603"/>
            <a:ext cx="2864347" cy="3550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roup of people sitting in front of a building&#10;&#10;Description automatically generated">
            <a:extLst>
              <a:ext uri="{FF2B5EF4-FFF2-40B4-BE49-F238E27FC236}">
                <a16:creationId xmlns:a16="http://schemas.microsoft.com/office/drawing/2014/main" id="{89370F97-E921-4AF4-9ECE-F8AAB31AAE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2382" y="1993224"/>
            <a:ext cx="4069199" cy="4371967"/>
          </a:xfrm>
          <a:prstGeom prst="rect">
            <a:avLst/>
          </a:prstGeom>
        </p:spPr>
      </p:pic>
      <p:pic>
        <p:nvPicPr>
          <p:cNvPr id="14" name="Picture 13" descr="A group of people in a field flying a kite&#10;&#10;Description automatically generated">
            <a:extLst>
              <a:ext uri="{FF2B5EF4-FFF2-40B4-BE49-F238E27FC236}">
                <a16:creationId xmlns:a16="http://schemas.microsoft.com/office/drawing/2014/main" id="{FA605927-BCF2-40B5-9376-21F1D82D2B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9551" y="1975254"/>
            <a:ext cx="3554860" cy="4591695"/>
          </a:xfrm>
          <a:prstGeom prst="rect">
            <a:avLst/>
          </a:prstGeom>
        </p:spPr>
      </p:pic>
      <p:pic>
        <p:nvPicPr>
          <p:cNvPr id="16" name="Picture 15" descr="A picture containing red, black, dark, sitting&#10;&#10;Description automatically generated">
            <a:extLst>
              <a:ext uri="{FF2B5EF4-FFF2-40B4-BE49-F238E27FC236}">
                <a16:creationId xmlns:a16="http://schemas.microsoft.com/office/drawing/2014/main" id="{B53F9578-7B40-4D18-91B5-2891863A6C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232956">
            <a:off x="5487543" y="2245170"/>
            <a:ext cx="843406" cy="1686812"/>
          </a:xfrm>
          <a:prstGeom prst="rect">
            <a:avLst/>
          </a:prstGeom>
        </p:spPr>
      </p:pic>
      <p:pic>
        <p:nvPicPr>
          <p:cNvPr id="19" name="Picture 18" descr="A picture containing red, black, dark, sitting&#10;&#10;Description automatically generated">
            <a:extLst>
              <a:ext uri="{FF2B5EF4-FFF2-40B4-BE49-F238E27FC236}">
                <a16:creationId xmlns:a16="http://schemas.microsoft.com/office/drawing/2014/main" id="{A1EEAC13-747B-490B-BAF9-55518A4D43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128742">
            <a:off x="5409159" y="4306207"/>
            <a:ext cx="843406" cy="1686812"/>
          </a:xfrm>
          <a:prstGeom prst="rect">
            <a:avLst/>
          </a:prstGeom>
        </p:spPr>
      </p:pic>
    </p:spTree>
    <p:extLst>
      <p:ext uri="{BB962C8B-B14F-4D97-AF65-F5344CB8AC3E}">
        <p14:creationId xmlns:p14="http://schemas.microsoft.com/office/powerpoint/2010/main" val="78557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7"/>
                                        </p:tgtEl>
                                      </p:cBhvr>
                                    </p:animEffect>
                                    <p:set>
                                      <p:cBhvr>
                                        <p:cTn id="72" dur="1" fill="hold">
                                          <p:stCondLst>
                                            <p:cond delay="499"/>
                                          </p:stCondLst>
                                        </p:cTn>
                                        <p:tgtEl>
                                          <p:spTgt spid="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7"/>
                                        </p:tgtEl>
                                      </p:cBhvr>
                                    </p:animEffect>
                                    <p:set>
                                      <p:cBhvr>
                                        <p:cTn id="75" dur="1" fill="hold">
                                          <p:stCondLst>
                                            <p:cond delay="499"/>
                                          </p:stCondLst>
                                        </p:cTn>
                                        <p:tgtEl>
                                          <p:spTgt spid="17"/>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2"/>
                                        </p:tgtEl>
                                      </p:cBhvr>
                                    </p:animEffect>
                                    <p:set>
                                      <p:cBhvr>
                                        <p:cTn id="81" dur="1" fill="hold">
                                          <p:stCondLst>
                                            <p:cond delay="499"/>
                                          </p:stCondLst>
                                        </p:cTn>
                                        <p:tgtEl>
                                          <p:spTgt spid="2"/>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5"/>
                                        </p:tgtEl>
                                      </p:cBhvr>
                                    </p:animEffect>
                                    <p:set>
                                      <p:cBhvr>
                                        <p:cTn id="84" dur="1" fill="hold">
                                          <p:stCondLst>
                                            <p:cond delay="499"/>
                                          </p:stCondLst>
                                        </p:cTn>
                                        <p:tgtEl>
                                          <p:spTgt spid="5"/>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5" presetClass="path" presetSubtype="0" accel="50000" decel="50000" fill="hold" nodeType="clickEffect">
                                  <p:stCondLst>
                                    <p:cond delay="0"/>
                                  </p:stCondLst>
                                  <p:childTnLst>
                                    <p:animMotion origin="layout" path="M 0 0 L -0.25 0 E" pathEditMode="relative" ptsTypes="">
                                      <p:cBhvr>
                                        <p:cTn id="97" dur="2000" fill="hold"/>
                                        <p:tgtEl>
                                          <p:spTgt spid="14"/>
                                        </p:tgtEl>
                                        <p:attrNameLst>
                                          <p:attrName>ppt_x</p:attrName>
                                          <p:attrName>ppt_y</p:attrName>
                                        </p:attrNameLst>
                                      </p:cBhvr>
                                    </p:animMotion>
                                  </p:childTnLst>
                                </p:cTn>
                              </p:par>
                              <p:par>
                                <p:cTn id="98" presetID="63" presetClass="path" presetSubtype="0" accel="50000" decel="50000" fill="hold" nodeType="withEffect">
                                  <p:stCondLst>
                                    <p:cond delay="0"/>
                                  </p:stCondLst>
                                  <p:childTnLst>
                                    <p:animMotion origin="layout" path="M 0 0 L 0.25 0 E" pathEditMode="relative" ptsTypes="">
                                      <p:cBhvr>
                                        <p:cTn id="99" dur="2000" fill="hold"/>
                                        <p:tgtEl>
                                          <p:spTgt spid="10"/>
                                        </p:tgtEl>
                                        <p:attrNameLst>
                                          <p:attrName>ppt_x</p:attrName>
                                          <p:attrName>ppt_y</p:attrName>
                                        </p:attrNameLst>
                                      </p:cBhvr>
                                    </p:animMotion>
                                  </p:childTnLst>
                                </p:cTn>
                              </p:par>
                            </p:childTnLst>
                          </p:cTn>
                        </p:par>
                        <p:par>
                          <p:cTn id="100" fill="hold">
                            <p:stCondLst>
                              <p:cond delay="2000"/>
                            </p:stCondLst>
                            <p:childTnLst>
                              <p:par>
                                <p:cTn id="101" presetID="1" presetClass="entr" presetSubtype="0" fill="hold" nodeType="afterEffect">
                                  <p:stCondLst>
                                    <p:cond delay="0"/>
                                  </p:stCondLst>
                                  <p:childTnLst>
                                    <p:set>
                                      <p:cBhvr>
                                        <p:cTn id="102" dur="1" fill="hold">
                                          <p:stCondLst>
                                            <p:cond delay="0"/>
                                          </p:stCondLst>
                                        </p:cTn>
                                        <p:tgtEl>
                                          <p:spTgt spid="1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7" grpId="0"/>
      <p:bldP spid="7" grpId="1"/>
      <p:bldP spid="18" grpId="0" animBg="1"/>
      <p:bldP spid="18" grpId="1" animBg="1"/>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house&#10;&#10;Description automatically generated">
            <a:extLst>
              <a:ext uri="{FF2B5EF4-FFF2-40B4-BE49-F238E27FC236}">
                <a16:creationId xmlns:a16="http://schemas.microsoft.com/office/drawing/2014/main" id="{E562F5BF-62DF-42A4-BD0F-EFBD10805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89" y="2469259"/>
            <a:ext cx="3715870" cy="3170102"/>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BFAFDDC8-50C0-4913-A444-3B85520796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7659" y="2191870"/>
            <a:ext cx="4551612" cy="3939989"/>
          </a:xfrm>
          <a:prstGeom prst="rect">
            <a:avLst/>
          </a:prstGeom>
        </p:spPr>
      </p:pic>
      <p:pic>
        <p:nvPicPr>
          <p:cNvPr id="7" name="Picture 6" descr="A plate of breakfast food is sitting on a table&#10;&#10;Description automatically generated">
            <a:extLst>
              <a:ext uri="{FF2B5EF4-FFF2-40B4-BE49-F238E27FC236}">
                <a16:creationId xmlns:a16="http://schemas.microsoft.com/office/drawing/2014/main" id="{D375FDD5-3CE6-4E56-AB9E-BA44E6777D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7494" y="2010381"/>
            <a:ext cx="2497011" cy="3744960"/>
          </a:xfrm>
          <a:prstGeom prst="rect">
            <a:avLst/>
          </a:prstGeom>
        </p:spPr>
      </p:pic>
      <p:pic>
        <p:nvPicPr>
          <p:cNvPr id="9" name="Picture 8" descr="A circuit board&#10;&#10;Description automatically generated">
            <a:extLst>
              <a:ext uri="{FF2B5EF4-FFF2-40B4-BE49-F238E27FC236}">
                <a16:creationId xmlns:a16="http://schemas.microsoft.com/office/drawing/2014/main" id="{22E2C054-AF04-469E-A786-6AE9122572FC}"/>
              </a:ext>
            </a:extLst>
          </p:cNvPr>
          <p:cNvPicPr>
            <a:picLocks noChangeAspect="1"/>
          </p:cNvPicPr>
          <p:nvPr/>
        </p:nvPicPr>
        <p:blipFill rotWithShape="1">
          <a:blip r:embed="rId6">
            <a:extLst>
              <a:ext uri="{28A0092B-C50C-407E-A947-70E740481C1C}">
                <a14:useLocalDpi xmlns:a14="http://schemas.microsoft.com/office/drawing/2010/main" val="0"/>
              </a:ext>
            </a:extLst>
          </a:blip>
          <a:srcRect l="16741" t="15098"/>
          <a:stretch/>
        </p:blipFill>
        <p:spPr>
          <a:xfrm>
            <a:off x="5765862" y="1815352"/>
            <a:ext cx="5838949" cy="3939989"/>
          </a:xfrm>
          <a:prstGeom prst="rect">
            <a:avLst/>
          </a:prstGeom>
        </p:spPr>
      </p:pic>
      <p:pic>
        <p:nvPicPr>
          <p:cNvPr id="13" name="Picture 12" descr="A variety of fruits and vegetables on display at a fruit stand&#10;&#10;Description automatically generated">
            <a:extLst>
              <a:ext uri="{FF2B5EF4-FFF2-40B4-BE49-F238E27FC236}">
                <a16:creationId xmlns:a16="http://schemas.microsoft.com/office/drawing/2014/main" id="{CE6C14E2-B6D1-4A90-BE91-D80F24D8896B}"/>
              </a:ext>
            </a:extLst>
          </p:cNvPr>
          <p:cNvPicPr>
            <a:picLocks noChangeAspect="1"/>
          </p:cNvPicPr>
          <p:nvPr/>
        </p:nvPicPr>
        <p:blipFill rotWithShape="1">
          <a:blip r:embed="rId7">
            <a:extLst>
              <a:ext uri="{28A0092B-C50C-407E-A947-70E740481C1C}">
                <a14:useLocalDpi xmlns:a14="http://schemas.microsoft.com/office/drawing/2010/main" val="0"/>
              </a:ext>
            </a:extLst>
          </a:blip>
          <a:srcRect r="42726"/>
          <a:stretch/>
        </p:blipFill>
        <p:spPr>
          <a:xfrm rot="16200000">
            <a:off x="1007557" y="1196710"/>
            <a:ext cx="3947716" cy="5169546"/>
          </a:xfrm>
          <a:prstGeom prst="rect">
            <a:avLst/>
          </a:prstGeom>
        </p:spPr>
      </p:pic>
      <p:sp>
        <p:nvSpPr>
          <p:cNvPr id="2" name="TextBox 1">
            <a:extLst>
              <a:ext uri="{FF2B5EF4-FFF2-40B4-BE49-F238E27FC236}">
                <a16:creationId xmlns:a16="http://schemas.microsoft.com/office/drawing/2014/main" id="{605DCBAB-F72E-4578-A752-83D1BFC69096}"/>
              </a:ext>
            </a:extLst>
          </p:cNvPr>
          <p:cNvSpPr txBox="1"/>
          <p:nvPr/>
        </p:nvSpPr>
        <p:spPr>
          <a:xfrm>
            <a:off x="1582919" y="1218639"/>
            <a:ext cx="2796989" cy="369332"/>
          </a:xfrm>
          <a:prstGeom prst="rect">
            <a:avLst/>
          </a:prstGeom>
          <a:noFill/>
        </p:spPr>
        <p:txBody>
          <a:bodyPr wrap="square" rtlCol="0">
            <a:spAutoFit/>
          </a:bodyPr>
          <a:lstStyle/>
          <a:p>
            <a:r>
              <a:rPr lang="en-US" dirty="0">
                <a:latin typeface="Comic Sans MS" panose="030F0702030302020204" pitchFamily="66" charset="0"/>
              </a:rPr>
              <a:t>Local Farm Peach Stand</a:t>
            </a:r>
          </a:p>
        </p:txBody>
      </p:sp>
      <p:sp>
        <p:nvSpPr>
          <p:cNvPr id="8" name="TextBox 7">
            <a:extLst>
              <a:ext uri="{FF2B5EF4-FFF2-40B4-BE49-F238E27FC236}">
                <a16:creationId xmlns:a16="http://schemas.microsoft.com/office/drawing/2014/main" id="{06EED411-4524-485C-9E4F-AA5740347C10}"/>
              </a:ext>
            </a:extLst>
          </p:cNvPr>
          <p:cNvSpPr txBox="1"/>
          <p:nvPr/>
        </p:nvSpPr>
        <p:spPr>
          <a:xfrm>
            <a:off x="7811601" y="1218639"/>
            <a:ext cx="1747469" cy="369332"/>
          </a:xfrm>
          <a:prstGeom prst="rect">
            <a:avLst/>
          </a:prstGeom>
          <a:noFill/>
        </p:spPr>
        <p:txBody>
          <a:bodyPr wrap="square" rtlCol="0">
            <a:spAutoFit/>
          </a:bodyPr>
          <a:lstStyle/>
          <a:p>
            <a:r>
              <a:rPr lang="en-US" dirty="0">
                <a:latin typeface="Comic Sans MS" panose="030F0702030302020204" pitchFamily="66" charset="0"/>
              </a:rPr>
              <a:t>Grocery Store</a:t>
            </a:r>
          </a:p>
        </p:txBody>
      </p:sp>
      <p:pic>
        <p:nvPicPr>
          <p:cNvPr id="6" name="Picture 5" descr="A building in the background&#10;&#10;Description automatically generated">
            <a:extLst>
              <a:ext uri="{FF2B5EF4-FFF2-40B4-BE49-F238E27FC236}">
                <a16:creationId xmlns:a16="http://schemas.microsoft.com/office/drawing/2014/main" id="{A8D55CCD-EEC6-4F05-A5EB-F09D94DB4F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04419" y="205424"/>
            <a:ext cx="4430895" cy="3785851"/>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6D0E8450-E24F-4C6D-BC82-A34CF02CFE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89179" y="3750620"/>
            <a:ext cx="2643698" cy="2831394"/>
          </a:xfrm>
          <a:prstGeom prst="rect">
            <a:avLst/>
          </a:prstGeom>
        </p:spPr>
      </p:pic>
      <p:sp>
        <p:nvSpPr>
          <p:cNvPr id="12" name="Arrow: Right 11">
            <a:extLst>
              <a:ext uri="{FF2B5EF4-FFF2-40B4-BE49-F238E27FC236}">
                <a16:creationId xmlns:a16="http://schemas.microsoft.com/office/drawing/2014/main" id="{A2250BEE-946E-4E31-AF54-33D6FAF07635}"/>
              </a:ext>
            </a:extLst>
          </p:cNvPr>
          <p:cNvSpPr/>
          <p:nvPr/>
        </p:nvSpPr>
        <p:spPr>
          <a:xfrm>
            <a:off x="3404862" y="2875921"/>
            <a:ext cx="4976734" cy="1749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room, table&#10;&#10;Description automatically generated">
            <a:extLst>
              <a:ext uri="{FF2B5EF4-FFF2-40B4-BE49-F238E27FC236}">
                <a16:creationId xmlns:a16="http://schemas.microsoft.com/office/drawing/2014/main" id="{3A195E53-FCC2-4709-9AAE-5150C8DB1B2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06338" y="1299712"/>
            <a:ext cx="2590128" cy="1944619"/>
          </a:xfrm>
          <a:prstGeom prst="rect">
            <a:avLst/>
          </a:prstGeom>
        </p:spPr>
      </p:pic>
      <p:pic>
        <p:nvPicPr>
          <p:cNvPr id="17" name="Picture 16" descr="A close up of a sign&#10;&#10;Description automatically generated">
            <a:extLst>
              <a:ext uri="{FF2B5EF4-FFF2-40B4-BE49-F238E27FC236}">
                <a16:creationId xmlns:a16="http://schemas.microsoft.com/office/drawing/2014/main" id="{94EDCDD6-5A8C-4AD5-9180-3B5DBB139E4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52663" y="1964489"/>
            <a:ext cx="3761460" cy="2923947"/>
          </a:xfrm>
          <a:prstGeom prst="rect">
            <a:avLst/>
          </a:prstGeom>
        </p:spPr>
      </p:pic>
    </p:spTree>
    <p:extLst>
      <p:ext uri="{BB962C8B-B14F-4D97-AF65-F5344CB8AC3E}">
        <p14:creationId xmlns:p14="http://schemas.microsoft.com/office/powerpoint/2010/main" val="322024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1+ppt_h/2"/>
                                          </p:val>
                                        </p:tav>
                                      </p:tavLst>
                                    </p:anim>
                                    <p:set>
                                      <p:cBhvr>
                                        <p:cTn id="21" dur="1" fill="hold">
                                          <p:stCondLst>
                                            <p:cond delay="499"/>
                                          </p:stCondLst>
                                        </p:cTn>
                                        <p:tgtEl>
                                          <p:spTgt spid="5"/>
                                        </p:tgtEl>
                                        <p:attrNameLst>
                                          <p:attrName>style.visibility</p:attrName>
                                        </p:attrNameLst>
                                      </p:cBhvr>
                                      <p:to>
                                        <p:strVal val="hidden"/>
                                      </p:to>
                                    </p:set>
                                  </p:childTnLst>
                                </p:cTn>
                              </p:par>
                              <p:par>
                                <p:cTn id="22" presetID="2" presetClass="exit" presetSubtype="4" fill="hold" nodeType="withEffect">
                                  <p:stCondLst>
                                    <p:cond delay="0"/>
                                  </p:stCondLst>
                                  <p:childTnLst>
                                    <p:anim calcmode="lin" valueType="num">
                                      <p:cBhvr additive="base">
                                        <p:cTn id="23" dur="500"/>
                                        <p:tgtEl>
                                          <p:spTgt spid="3"/>
                                        </p:tgtEl>
                                        <p:attrNameLst>
                                          <p:attrName>ppt_x</p:attrName>
                                        </p:attrNameLst>
                                      </p:cBhvr>
                                      <p:tavLst>
                                        <p:tav tm="0">
                                          <p:val>
                                            <p:strVal val="ppt_x"/>
                                          </p:val>
                                        </p:tav>
                                        <p:tav tm="100000">
                                          <p:val>
                                            <p:strVal val="ppt_x"/>
                                          </p:val>
                                        </p:tav>
                                      </p:tavLst>
                                    </p:anim>
                                    <p:anim calcmode="lin" valueType="num">
                                      <p:cBhvr additive="base">
                                        <p:cTn id="24" dur="500"/>
                                        <p:tgtEl>
                                          <p:spTgt spid="3"/>
                                        </p:tgtEl>
                                        <p:attrNameLst>
                                          <p:attrName>ppt_y</p:attrName>
                                        </p:attrNameLst>
                                      </p:cBhvr>
                                      <p:tavLst>
                                        <p:tav tm="0">
                                          <p:val>
                                            <p:strVal val="ppt_y"/>
                                          </p:val>
                                        </p:tav>
                                        <p:tav tm="100000">
                                          <p:val>
                                            <p:strVal val="1+ppt_h/2"/>
                                          </p:val>
                                        </p:tav>
                                      </p:tavLst>
                                    </p:anim>
                                    <p:set>
                                      <p:cBhvr>
                                        <p:cTn id="25" dur="1" fill="hold">
                                          <p:stCondLst>
                                            <p:cond delay="499"/>
                                          </p:stCondLst>
                                        </p:cTn>
                                        <p:tgtEl>
                                          <p:spTgt spid="3"/>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7"/>
                                        </p:tgtEl>
                                        <p:attrNameLst>
                                          <p:attrName>ppt_x</p:attrName>
                                        </p:attrNameLst>
                                      </p:cBhvr>
                                      <p:tavLst>
                                        <p:tav tm="0">
                                          <p:val>
                                            <p:strVal val="ppt_x"/>
                                          </p:val>
                                        </p:tav>
                                        <p:tav tm="100000">
                                          <p:val>
                                            <p:strVal val="ppt_x"/>
                                          </p:val>
                                        </p:tav>
                                      </p:tavLst>
                                    </p:anim>
                                    <p:anim calcmode="lin" valueType="num">
                                      <p:cBhvr additive="base">
                                        <p:cTn id="28" dur="500"/>
                                        <p:tgtEl>
                                          <p:spTgt spid="7"/>
                                        </p:tgtEl>
                                        <p:attrNameLst>
                                          <p:attrName>ppt_y</p:attrName>
                                        </p:attrNameLst>
                                      </p:cBhvr>
                                      <p:tavLst>
                                        <p:tav tm="0">
                                          <p:val>
                                            <p:strVal val="ppt_y"/>
                                          </p:val>
                                        </p:tav>
                                        <p:tav tm="100000">
                                          <p:val>
                                            <p:strVal val="1+ppt_h/2"/>
                                          </p:val>
                                        </p:tav>
                                      </p:tavLst>
                                    </p:anim>
                                    <p:set>
                                      <p:cBhvr>
                                        <p:cTn id="29" dur="1" fill="hold">
                                          <p:stCondLst>
                                            <p:cond delay="499"/>
                                          </p:stCondLst>
                                        </p:cTn>
                                        <p:tgtEl>
                                          <p:spTgt spid="7"/>
                                        </p:tgtEl>
                                        <p:attrNameLst>
                                          <p:attrName>style.visibility</p:attrName>
                                        </p:attrNameLst>
                                      </p:cBhvr>
                                      <p:to>
                                        <p:strVal val="hidden"/>
                                      </p:to>
                                    </p:set>
                                  </p:childTnLst>
                                </p:cTn>
                              </p:par>
                              <p:par>
                                <p:cTn id="30" presetID="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34" presetID="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par>
                                <p:cTn id="38" presetID="2" presetClass="entr" presetSubtype="4"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par>
                                <p:cTn id="42" presetID="2" presetClass="entr" presetSubtype="4"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ppt_x"/>
                                          </p:val>
                                        </p:tav>
                                        <p:tav tm="100000">
                                          <p:val>
                                            <p:strVal val="#ppt_x"/>
                                          </p:val>
                                        </p:tav>
                                      </p:tavLst>
                                    </p:anim>
                                    <p:anim calcmode="lin" valueType="num">
                                      <p:cBhvr additive="base">
                                        <p:cTn id="63" dur="500" fill="hold"/>
                                        <p:tgtEl>
                                          <p:spTgt spid="6"/>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ppt_x"/>
                                          </p:val>
                                        </p:tav>
                                        <p:tav tm="100000">
                                          <p:val>
                                            <p:strVal val="#ppt_x"/>
                                          </p:val>
                                        </p:tav>
                                      </p:tavLst>
                                    </p:anim>
                                    <p:anim calcmode="lin" valueType="num">
                                      <p:cBhvr additive="base">
                                        <p:cTn id="6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wl of fruit&#10;&#10;Description automatically generated">
            <a:extLst>
              <a:ext uri="{FF2B5EF4-FFF2-40B4-BE49-F238E27FC236}">
                <a16:creationId xmlns:a16="http://schemas.microsoft.com/office/drawing/2014/main" id="{20FCE860-67B8-4567-8923-841A6A8F9E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5341" y="1418978"/>
            <a:ext cx="5401317" cy="4020043"/>
          </a:xfrm>
          <a:prstGeom prst="rect">
            <a:avLst/>
          </a:prstGeom>
        </p:spPr>
      </p:pic>
      <p:pic>
        <p:nvPicPr>
          <p:cNvPr id="5" name="Picture 4" descr="A picture containing cake, dark, sitting, table&#10;&#10;Description automatically generated">
            <a:extLst>
              <a:ext uri="{FF2B5EF4-FFF2-40B4-BE49-F238E27FC236}">
                <a16:creationId xmlns:a16="http://schemas.microsoft.com/office/drawing/2014/main" id="{BB192E32-2DDB-4631-B162-45B8E3FA3D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0283" y="791136"/>
            <a:ext cx="3529718" cy="1831041"/>
          </a:xfrm>
          <a:prstGeom prst="rect">
            <a:avLst/>
          </a:prstGeom>
        </p:spPr>
      </p:pic>
      <p:pic>
        <p:nvPicPr>
          <p:cNvPr id="7" name="Picture 6" descr="A picture containing shellfish, animal&#10;&#10;Description automatically generated">
            <a:extLst>
              <a:ext uri="{FF2B5EF4-FFF2-40B4-BE49-F238E27FC236}">
                <a16:creationId xmlns:a16="http://schemas.microsoft.com/office/drawing/2014/main" id="{4A958C9F-E9A6-4760-B02E-1148E78AF8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79" y="3080497"/>
            <a:ext cx="1157132" cy="2310654"/>
          </a:xfrm>
          <a:prstGeom prst="rect">
            <a:avLst/>
          </a:prstGeom>
        </p:spPr>
      </p:pic>
      <p:sp>
        <p:nvSpPr>
          <p:cNvPr id="8" name="Arrow: Left 7">
            <a:extLst>
              <a:ext uri="{FF2B5EF4-FFF2-40B4-BE49-F238E27FC236}">
                <a16:creationId xmlns:a16="http://schemas.microsoft.com/office/drawing/2014/main" id="{D02CD9C7-440F-40A2-A55C-1F1E66E75A7B}"/>
              </a:ext>
            </a:extLst>
          </p:cNvPr>
          <p:cNvSpPr/>
          <p:nvPr/>
        </p:nvSpPr>
        <p:spPr>
          <a:xfrm>
            <a:off x="5876364" y="2528047"/>
            <a:ext cx="2783541" cy="11698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8B943A0-6961-44EF-A3BF-7FF2535D4F24}"/>
              </a:ext>
            </a:extLst>
          </p:cNvPr>
          <p:cNvSpPr txBox="1"/>
          <p:nvPr/>
        </p:nvSpPr>
        <p:spPr>
          <a:xfrm>
            <a:off x="6249444" y="2892552"/>
            <a:ext cx="2478837" cy="400110"/>
          </a:xfrm>
          <a:prstGeom prst="rect">
            <a:avLst/>
          </a:prstGeom>
          <a:noFill/>
        </p:spPr>
        <p:txBody>
          <a:bodyPr wrap="square" rtlCol="0">
            <a:spAutoFit/>
          </a:bodyPr>
          <a:lstStyle/>
          <a:p>
            <a:r>
              <a:rPr lang="en-US" sz="2000" dirty="0">
                <a:solidFill>
                  <a:schemeClr val="bg1"/>
                </a:solidFill>
                <a:latin typeface="Comic Sans MS" panose="030F0702030302020204" pitchFamily="66" charset="0"/>
              </a:rPr>
              <a:t>Natural Resources</a:t>
            </a:r>
          </a:p>
        </p:txBody>
      </p:sp>
      <p:pic>
        <p:nvPicPr>
          <p:cNvPr id="11" name="Picture 10">
            <a:extLst>
              <a:ext uri="{FF2B5EF4-FFF2-40B4-BE49-F238E27FC236}">
                <a16:creationId xmlns:a16="http://schemas.microsoft.com/office/drawing/2014/main" id="{D97ACCEE-0099-4FD9-9E70-1A5791E3CD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1361" y="468443"/>
            <a:ext cx="2186492" cy="2824219"/>
          </a:xfrm>
          <a:prstGeom prst="rect">
            <a:avLst/>
          </a:prstGeom>
        </p:spPr>
      </p:pic>
      <p:pic>
        <p:nvPicPr>
          <p:cNvPr id="13" name="Picture 12" descr="A picture containing indoor, food, table, filled&#10;&#10;Description automatically generated">
            <a:extLst>
              <a:ext uri="{FF2B5EF4-FFF2-40B4-BE49-F238E27FC236}">
                <a16:creationId xmlns:a16="http://schemas.microsoft.com/office/drawing/2014/main" id="{D76135EE-DD45-4CA1-B592-A532A7100C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1361" y="3428998"/>
            <a:ext cx="2166525" cy="2824219"/>
          </a:xfrm>
          <a:prstGeom prst="rect">
            <a:avLst/>
          </a:prstGeom>
        </p:spPr>
      </p:pic>
      <p:sp>
        <p:nvSpPr>
          <p:cNvPr id="14" name="Arrow: Left 13">
            <a:extLst>
              <a:ext uri="{FF2B5EF4-FFF2-40B4-BE49-F238E27FC236}">
                <a16:creationId xmlns:a16="http://schemas.microsoft.com/office/drawing/2014/main" id="{98825517-B004-44AD-BE3B-07A4B36FD936}"/>
              </a:ext>
            </a:extLst>
          </p:cNvPr>
          <p:cNvSpPr/>
          <p:nvPr/>
        </p:nvSpPr>
        <p:spPr>
          <a:xfrm>
            <a:off x="5867352" y="2528047"/>
            <a:ext cx="2873186" cy="11698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031163-7B4A-4085-9D48-FF626BB9436C}"/>
              </a:ext>
            </a:extLst>
          </p:cNvPr>
          <p:cNvSpPr txBox="1"/>
          <p:nvPr/>
        </p:nvSpPr>
        <p:spPr>
          <a:xfrm>
            <a:off x="6249444" y="2944870"/>
            <a:ext cx="2338742" cy="400110"/>
          </a:xfrm>
          <a:prstGeom prst="rect">
            <a:avLst/>
          </a:prstGeom>
          <a:noFill/>
        </p:spPr>
        <p:txBody>
          <a:bodyPr wrap="square" rtlCol="0">
            <a:spAutoFit/>
          </a:bodyPr>
          <a:lstStyle/>
          <a:p>
            <a:r>
              <a:rPr lang="en-US" sz="2000" dirty="0">
                <a:solidFill>
                  <a:schemeClr val="bg1"/>
                </a:solidFill>
                <a:latin typeface="Comic Sans MS" panose="030F0702030302020204" pitchFamily="66" charset="0"/>
              </a:rPr>
              <a:t>Human Resources</a:t>
            </a:r>
          </a:p>
        </p:txBody>
      </p:sp>
      <p:pic>
        <p:nvPicPr>
          <p:cNvPr id="19" name="Picture 18" descr="A close up of a sign&#10;&#10;Description automatically generated">
            <a:extLst>
              <a:ext uri="{FF2B5EF4-FFF2-40B4-BE49-F238E27FC236}">
                <a16:creationId xmlns:a16="http://schemas.microsoft.com/office/drawing/2014/main" id="{A8FAA86C-8A44-438E-B9CA-3E5A247039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5052" y="3840686"/>
            <a:ext cx="3625618" cy="2022415"/>
          </a:xfrm>
          <a:prstGeom prst="rect">
            <a:avLst/>
          </a:prstGeom>
        </p:spPr>
      </p:pic>
      <p:pic>
        <p:nvPicPr>
          <p:cNvPr id="21" name="Picture 20" descr="A picture containing sitting, table&#10;&#10;Description automatically generated">
            <a:extLst>
              <a:ext uri="{FF2B5EF4-FFF2-40B4-BE49-F238E27FC236}">
                <a16:creationId xmlns:a16="http://schemas.microsoft.com/office/drawing/2014/main" id="{5FBD0D41-04AC-4B67-B06E-724BB01C05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96658" y="421484"/>
            <a:ext cx="3030486" cy="3028118"/>
          </a:xfrm>
          <a:prstGeom prst="rect">
            <a:avLst/>
          </a:prstGeom>
        </p:spPr>
      </p:pic>
      <p:sp>
        <p:nvSpPr>
          <p:cNvPr id="22" name="Arrow: Left 21">
            <a:extLst>
              <a:ext uri="{FF2B5EF4-FFF2-40B4-BE49-F238E27FC236}">
                <a16:creationId xmlns:a16="http://schemas.microsoft.com/office/drawing/2014/main" id="{67FCFBD8-4684-43D5-9B47-4F8F00F84C42}"/>
              </a:ext>
            </a:extLst>
          </p:cNvPr>
          <p:cNvSpPr/>
          <p:nvPr/>
        </p:nvSpPr>
        <p:spPr>
          <a:xfrm>
            <a:off x="5863507" y="2528047"/>
            <a:ext cx="2864774" cy="11698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6591C8E-93CB-4ACC-8053-E8FD0556C112}"/>
              </a:ext>
            </a:extLst>
          </p:cNvPr>
          <p:cNvSpPr txBox="1"/>
          <p:nvPr/>
        </p:nvSpPr>
        <p:spPr>
          <a:xfrm>
            <a:off x="6249444" y="2892552"/>
            <a:ext cx="2338742" cy="400110"/>
          </a:xfrm>
          <a:prstGeom prst="rect">
            <a:avLst/>
          </a:prstGeom>
          <a:noFill/>
        </p:spPr>
        <p:txBody>
          <a:bodyPr wrap="square" rtlCol="0">
            <a:spAutoFit/>
          </a:bodyPr>
          <a:lstStyle/>
          <a:p>
            <a:r>
              <a:rPr lang="en-US" sz="2000" dirty="0">
                <a:solidFill>
                  <a:schemeClr val="bg1"/>
                </a:solidFill>
                <a:latin typeface="Comic Sans MS" panose="030F0702030302020204" pitchFamily="66" charset="0"/>
              </a:rPr>
              <a:t>Capitol Resources</a:t>
            </a:r>
          </a:p>
        </p:txBody>
      </p:sp>
      <p:sp>
        <p:nvSpPr>
          <p:cNvPr id="24" name="TextBox 23">
            <a:extLst>
              <a:ext uri="{FF2B5EF4-FFF2-40B4-BE49-F238E27FC236}">
                <a16:creationId xmlns:a16="http://schemas.microsoft.com/office/drawing/2014/main" id="{08E692CC-C94F-495D-AA59-FB1303B3D78F}"/>
              </a:ext>
            </a:extLst>
          </p:cNvPr>
          <p:cNvSpPr txBox="1"/>
          <p:nvPr/>
        </p:nvSpPr>
        <p:spPr>
          <a:xfrm>
            <a:off x="4153295" y="277791"/>
            <a:ext cx="4192298" cy="1077218"/>
          </a:xfrm>
          <a:prstGeom prst="rect">
            <a:avLst/>
          </a:prstGeom>
          <a:noFill/>
        </p:spPr>
        <p:txBody>
          <a:bodyPr wrap="square" rtlCol="0">
            <a:spAutoFit/>
          </a:bodyPr>
          <a:lstStyle/>
          <a:p>
            <a:pPr algn="ctr"/>
            <a:r>
              <a:rPr lang="en-US" sz="3200" dirty="0">
                <a:solidFill>
                  <a:srgbClr val="FF6600"/>
                </a:solidFill>
                <a:latin typeface="Comic Sans MS" panose="030F0702030302020204" pitchFamily="66" charset="0"/>
              </a:rPr>
              <a:t>What goes into growing peaches?</a:t>
            </a:r>
          </a:p>
        </p:txBody>
      </p:sp>
    </p:spTree>
    <p:extLst>
      <p:ext uri="{BB962C8B-B14F-4D97-AF65-F5344CB8AC3E}">
        <p14:creationId xmlns:p14="http://schemas.microsoft.com/office/powerpoint/2010/main" val="322761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 0 L -0.25 0 " pathEditMode="relative" rAng="0" ptsTypes="AA">
                                      <p:cBhvr>
                                        <p:cTn id="10" dur="2000" fill="hold"/>
                                        <p:tgtEl>
                                          <p:spTgt spid="3"/>
                                        </p:tgtEl>
                                        <p:attrNameLst>
                                          <p:attrName>ppt_x</p:attrName>
                                          <p:attrName>ppt_y</p:attrName>
                                        </p:attrNameLst>
                                      </p:cBhvr>
                                      <p:rCtr x="-12500" y="0"/>
                                    </p:animMotion>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par>
                          <p:cTn id="46" fill="hold">
                            <p:stCondLst>
                              <p:cond delay="500"/>
                            </p:stCondLst>
                            <p:childTnLst>
                              <p:par>
                                <p:cTn id="47" presetID="42"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childTnLst>
                          </p:cTn>
                        </p:par>
                        <p:par>
                          <p:cTn id="81" fill="hold">
                            <p:stCondLst>
                              <p:cond delay="500"/>
                            </p:stCondLst>
                            <p:childTnLst>
                              <p:par>
                                <p:cTn id="82" presetID="42" presetClass="entr" presetSubtype="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1000" fill="hold"/>
                                        <p:tgtEl>
                                          <p:spTgt spid="23"/>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1000"/>
                                        <p:tgtEl>
                                          <p:spTgt spid="19"/>
                                        </p:tgtEl>
                                      </p:cBhvr>
                                    </p:animEffect>
                                    <p:anim calcmode="lin" valueType="num">
                                      <p:cBhvr>
                                        <p:cTn id="95" dur="1000" fill="hold"/>
                                        <p:tgtEl>
                                          <p:spTgt spid="19"/>
                                        </p:tgtEl>
                                        <p:attrNameLst>
                                          <p:attrName>ppt_x</p:attrName>
                                        </p:attrNameLst>
                                      </p:cBhvr>
                                      <p:tavLst>
                                        <p:tav tm="0">
                                          <p:val>
                                            <p:strVal val="#ppt_x"/>
                                          </p:val>
                                        </p:tav>
                                        <p:tav tm="100000">
                                          <p:val>
                                            <p:strVal val="#ppt_x"/>
                                          </p:val>
                                        </p:tav>
                                      </p:tavLst>
                                    </p:anim>
                                    <p:anim calcmode="lin" valueType="num">
                                      <p:cBhvr>
                                        <p:cTn id="96" dur="1000" fill="hold"/>
                                        <p:tgtEl>
                                          <p:spTgt spid="19"/>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1000"/>
                                        <p:tgtEl>
                                          <p:spTgt spid="21"/>
                                        </p:tgtEl>
                                      </p:cBhvr>
                                    </p:animEffect>
                                    <p:anim calcmode="lin" valueType="num">
                                      <p:cBhvr>
                                        <p:cTn id="100" dur="1000" fill="hold"/>
                                        <p:tgtEl>
                                          <p:spTgt spid="21"/>
                                        </p:tgtEl>
                                        <p:attrNameLst>
                                          <p:attrName>ppt_x</p:attrName>
                                        </p:attrNameLst>
                                      </p:cBhvr>
                                      <p:tavLst>
                                        <p:tav tm="0">
                                          <p:val>
                                            <p:strVal val="#ppt_x"/>
                                          </p:val>
                                        </p:tav>
                                        <p:tav tm="100000">
                                          <p:val>
                                            <p:strVal val="#ppt_x"/>
                                          </p:val>
                                        </p:tav>
                                      </p:tavLst>
                                    </p:anim>
                                    <p:anim calcmode="lin" valueType="num">
                                      <p:cBhvr>
                                        <p:cTn id="10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P spid="9" grpId="1"/>
      <p:bldP spid="14" grpId="0" animBg="1"/>
      <p:bldP spid="14" grpId="1" animBg="1"/>
      <p:bldP spid="15" grpId="0"/>
      <p:bldP spid="15" grpId="1"/>
      <p:bldP spid="2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ircuit board&#10;&#10;Description automatically generated">
            <a:extLst>
              <a:ext uri="{FF2B5EF4-FFF2-40B4-BE49-F238E27FC236}">
                <a16:creationId xmlns:a16="http://schemas.microsoft.com/office/drawing/2014/main" id="{E3E0A79E-7CA3-4E65-921C-81CD44433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22" y="1808629"/>
            <a:ext cx="4897460" cy="3240741"/>
          </a:xfrm>
          <a:prstGeom prst="rect">
            <a:avLst/>
          </a:prstGeom>
        </p:spPr>
      </p:pic>
      <p:pic>
        <p:nvPicPr>
          <p:cNvPr id="5" name="Picture 4">
            <a:extLst>
              <a:ext uri="{FF2B5EF4-FFF2-40B4-BE49-F238E27FC236}">
                <a16:creationId xmlns:a16="http://schemas.microsoft.com/office/drawing/2014/main" id="{32F4875B-4A78-4825-938A-2EE19CB1EF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651" y="2704532"/>
            <a:ext cx="4401670" cy="2200835"/>
          </a:xfrm>
          <a:prstGeom prst="rect">
            <a:avLst/>
          </a:prstGeom>
        </p:spPr>
      </p:pic>
      <p:sp>
        <p:nvSpPr>
          <p:cNvPr id="6" name="TextBox 5">
            <a:extLst>
              <a:ext uri="{FF2B5EF4-FFF2-40B4-BE49-F238E27FC236}">
                <a16:creationId xmlns:a16="http://schemas.microsoft.com/office/drawing/2014/main" id="{046EF606-F002-4567-9E24-96500A70583F}"/>
              </a:ext>
            </a:extLst>
          </p:cNvPr>
          <p:cNvSpPr txBox="1"/>
          <p:nvPr/>
        </p:nvSpPr>
        <p:spPr>
          <a:xfrm>
            <a:off x="7185035" y="2141746"/>
            <a:ext cx="4688902" cy="523220"/>
          </a:xfrm>
          <a:prstGeom prst="rect">
            <a:avLst/>
          </a:prstGeom>
          <a:noFill/>
        </p:spPr>
        <p:txBody>
          <a:bodyPr wrap="square" rtlCol="0">
            <a:spAutoFit/>
          </a:bodyPr>
          <a:lstStyle/>
          <a:p>
            <a:pPr algn="ctr"/>
            <a:r>
              <a:rPr lang="en-US" sz="2800" dirty="0">
                <a:solidFill>
                  <a:srgbClr val="FF6600"/>
                </a:solidFill>
                <a:latin typeface="Comic Sans MS" panose="030F0702030302020204" pitchFamily="66" charset="0"/>
              </a:rPr>
              <a:t>Natural Resources</a:t>
            </a:r>
          </a:p>
        </p:txBody>
      </p:sp>
      <p:pic>
        <p:nvPicPr>
          <p:cNvPr id="8" name="Picture 7">
            <a:extLst>
              <a:ext uri="{FF2B5EF4-FFF2-40B4-BE49-F238E27FC236}">
                <a16:creationId xmlns:a16="http://schemas.microsoft.com/office/drawing/2014/main" id="{E7FF9238-3EF3-4B03-9B01-79993F6381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7145" y="2197776"/>
            <a:ext cx="4533984" cy="3700392"/>
          </a:xfrm>
          <a:prstGeom prst="rect">
            <a:avLst/>
          </a:prstGeom>
        </p:spPr>
      </p:pic>
      <p:sp>
        <p:nvSpPr>
          <p:cNvPr id="9" name="TextBox 8">
            <a:extLst>
              <a:ext uri="{FF2B5EF4-FFF2-40B4-BE49-F238E27FC236}">
                <a16:creationId xmlns:a16="http://schemas.microsoft.com/office/drawing/2014/main" id="{060C24E2-6078-40E3-A96D-12EA43DC4135}"/>
              </a:ext>
            </a:extLst>
          </p:cNvPr>
          <p:cNvSpPr txBox="1"/>
          <p:nvPr/>
        </p:nvSpPr>
        <p:spPr>
          <a:xfrm>
            <a:off x="7328651" y="1618526"/>
            <a:ext cx="4688902" cy="523220"/>
          </a:xfrm>
          <a:prstGeom prst="rect">
            <a:avLst/>
          </a:prstGeom>
          <a:noFill/>
        </p:spPr>
        <p:txBody>
          <a:bodyPr wrap="square" rtlCol="0">
            <a:spAutoFit/>
          </a:bodyPr>
          <a:lstStyle/>
          <a:p>
            <a:pPr algn="ctr"/>
            <a:r>
              <a:rPr lang="en-US" sz="2800" dirty="0">
                <a:solidFill>
                  <a:srgbClr val="FF6600"/>
                </a:solidFill>
                <a:latin typeface="Comic Sans MS" panose="030F0702030302020204" pitchFamily="66" charset="0"/>
              </a:rPr>
              <a:t>Human Resources</a:t>
            </a:r>
          </a:p>
        </p:txBody>
      </p:sp>
      <p:sp>
        <p:nvSpPr>
          <p:cNvPr id="10" name="TextBox 9">
            <a:extLst>
              <a:ext uri="{FF2B5EF4-FFF2-40B4-BE49-F238E27FC236}">
                <a16:creationId xmlns:a16="http://schemas.microsoft.com/office/drawing/2014/main" id="{6286AB3B-CF67-475F-9024-84CF753185A3}"/>
              </a:ext>
            </a:extLst>
          </p:cNvPr>
          <p:cNvSpPr txBox="1"/>
          <p:nvPr/>
        </p:nvSpPr>
        <p:spPr>
          <a:xfrm>
            <a:off x="7328651" y="1618526"/>
            <a:ext cx="4688902" cy="523220"/>
          </a:xfrm>
          <a:prstGeom prst="rect">
            <a:avLst/>
          </a:prstGeom>
          <a:noFill/>
        </p:spPr>
        <p:txBody>
          <a:bodyPr wrap="square" rtlCol="0">
            <a:spAutoFit/>
          </a:bodyPr>
          <a:lstStyle/>
          <a:p>
            <a:pPr algn="ctr"/>
            <a:r>
              <a:rPr lang="en-US" sz="2800" dirty="0">
                <a:solidFill>
                  <a:srgbClr val="FF6600"/>
                </a:solidFill>
                <a:latin typeface="Comic Sans MS" panose="030F0702030302020204" pitchFamily="66" charset="0"/>
              </a:rPr>
              <a:t>Capital Resources</a:t>
            </a:r>
          </a:p>
        </p:txBody>
      </p:sp>
      <p:pic>
        <p:nvPicPr>
          <p:cNvPr id="12" name="Picture 11" descr="A close up of a cage&#10;&#10;Description automatically generated">
            <a:extLst>
              <a:ext uri="{FF2B5EF4-FFF2-40B4-BE49-F238E27FC236}">
                <a16:creationId xmlns:a16="http://schemas.microsoft.com/office/drawing/2014/main" id="{F4D753CD-68B1-4410-AEEF-0B8CB65034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0899" y="2141746"/>
            <a:ext cx="4433973" cy="3953626"/>
          </a:xfrm>
          <a:prstGeom prst="rect">
            <a:avLst/>
          </a:prstGeom>
        </p:spPr>
      </p:pic>
      <p:pic>
        <p:nvPicPr>
          <p:cNvPr id="13" name="Picture 12" descr="A picture containing red, black, dark, sitting&#10;&#10;Description automatically generated">
            <a:extLst>
              <a:ext uri="{FF2B5EF4-FFF2-40B4-BE49-F238E27FC236}">
                <a16:creationId xmlns:a16="http://schemas.microsoft.com/office/drawing/2014/main" id="{B3ED94E2-BFD4-4B2D-9639-492F91D267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128742">
            <a:off x="5922194" y="2598110"/>
            <a:ext cx="843406" cy="1686812"/>
          </a:xfrm>
          <a:prstGeom prst="rect">
            <a:avLst/>
          </a:prstGeom>
        </p:spPr>
      </p:pic>
      <p:pic>
        <p:nvPicPr>
          <p:cNvPr id="15" name="Picture 14" descr="A picture containing cake, table, sitting, piece&#10;&#10;Description automatically generated">
            <a:extLst>
              <a:ext uri="{FF2B5EF4-FFF2-40B4-BE49-F238E27FC236}">
                <a16:creationId xmlns:a16="http://schemas.microsoft.com/office/drawing/2014/main" id="{383E944D-B143-4C10-BEEB-45B860585F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2725" y="762628"/>
            <a:ext cx="9686549" cy="5675712"/>
          </a:xfrm>
          <a:prstGeom prst="rect">
            <a:avLst/>
          </a:prstGeom>
        </p:spPr>
      </p:pic>
    </p:spTree>
    <p:extLst>
      <p:ext uri="{BB962C8B-B14F-4D97-AF65-F5344CB8AC3E}">
        <p14:creationId xmlns:p14="http://schemas.microsoft.com/office/powerpoint/2010/main" val="421213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50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par>
                          <p:cTn id="51" fill="hold">
                            <p:stCondLst>
                              <p:cond delay="500"/>
                            </p:stCondLst>
                            <p:childTnLst>
                              <p:par>
                                <p:cTn id="52" presetID="42"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
                                        </p:tgtEl>
                                      </p:cBhvr>
                                    </p:animEffect>
                                    <p:set>
                                      <p:cBhvr>
                                        <p:cTn id="66" dur="1" fill="hold">
                                          <p:stCondLst>
                                            <p:cond delay="499"/>
                                          </p:stCondLst>
                                        </p:cTn>
                                        <p:tgtEl>
                                          <p:spTgt spid="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2"/>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13"/>
                                        </p:tgtEl>
                                        <p:attrNameLst>
                                          <p:attrName>style.visibility</p:attrName>
                                        </p:attrNameLst>
                                      </p:cBhvr>
                                      <p:to>
                                        <p:strVal val="hidden"/>
                                      </p:to>
                                    </p:set>
                                  </p:childTnLst>
                                </p:cTn>
                              </p:par>
                            </p:childTnLst>
                          </p:cTn>
                        </p:par>
                        <p:par>
                          <p:cTn id="74" fill="hold">
                            <p:stCondLst>
                              <p:cond delay="500"/>
                            </p:stCondLst>
                            <p:childTnLst>
                              <p:par>
                                <p:cTn id="75" presetID="42" presetClass="entr" presetSubtype="0" fill="hold"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x filled with different types of fruit&#10;&#10;Description automatically generated">
            <a:extLst>
              <a:ext uri="{FF2B5EF4-FFF2-40B4-BE49-F238E27FC236}">
                <a16:creationId xmlns:a16="http://schemas.microsoft.com/office/drawing/2014/main" id="{0690C056-2C0A-4832-9217-3736E1A0BF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785" y="1802567"/>
            <a:ext cx="4879299" cy="3252866"/>
          </a:xfrm>
          <a:prstGeom prst="rect">
            <a:avLst/>
          </a:prstGeom>
        </p:spPr>
      </p:pic>
      <p:pic>
        <p:nvPicPr>
          <p:cNvPr id="5" name="Picture 4" descr="A circuit board&#10;&#10;Description automatically generated">
            <a:extLst>
              <a:ext uri="{FF2B5EF4-FFF2-40B4-BE49-F238E27FC236}">
                <a16:creationId xmlns:a16="http://schemas.microsoft.com/office/drawing/2014/main" id="{08611A85-17A6-4671-A0DF-8AF58D380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8431" y="1802567"/>
            <a:ext cx="4915783" cy="3252866"/>
          </a:xfrm>
          <a:prstGeom prst="rect">
            <a:avLst/>
          </a:prstGeom>
        </p:spPr>
      </p:pic>
    </p:spTree>
    <p:extLst>
      <p:ext uri="{BB962C8B-B14F-4D97-AF65-F5344CB8AC3E}">
        <p14:creationId xmlns:p14="http://schemas.microsoft.com/office/powerpoint/2010/main" val="3639611344"/>
      </p:ext>
    </p:extLst>
  </p:cSld>
  <p:clrMapOvr>
    <a:masterClrMapping/>
  </p:clrMapOvr>
</p:sld>
</file>

<file path=ppt/theme/theme1.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2723</TotalTime>
  <Words>1478</Words>
  <Application>Microsoft Office PowerPoint</Application>
  <PresentationFormat>Widescreen</PresentationFormat>
  <Paragraphs>82</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Comic Sans MS</vt:lpstr>
      <vt:lpstr>Corbel</vt:lpstr>
      <vt:lpstr>Basis</vt:lpstr>
      <vt:lpstr>PowerPoint Presentation</vt:lpstr>
      <vt:lpstr>PowerPoint Presentation</vt:lpstr>
      <vt:lpstr>PowerPoint Presentation</vt:lpstr>
      <vt:lpstr>PowerPoint Presentation</vt:lpstr>
      <vt:lpstr>PowerPoint Presentation</vt:lpstr>
      <vt:lpstr>PowerPoint Presentation</vt:lpstr>
    </vt:vector>
  </TitlesOfParts>
  <Company>ABAC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family’s peach farm</dc:title>
  <dc:creator>GMA</dc:creator>
  <cp:lastModifiedBy>Megan Sneyd</cp:lastModifiedBy>
  <cp:revision>130</cp:revision>
  <dcterms:created xsi:type="dcterms:W3CDTF">2019-11-08T16:53:49Z</dcterms:created>
  <dcterms:modified xsi:type="dcterms:W3CDTF">2020-03-11T18:42:50Z</dcterms:modified>
</cp:coreProperties>
</file>