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8" r:id="rId2"/>
    <p:sldId id="260" r:id="rId3"/>
    <p:sldId id="261" r:id="rId4"/>
    <p:sldId id="262"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7607" autoAdjust="0"/>
  </p:normalViewPr>
  <p:slideViewPr>
    <p:cSldViewPr snapToGrid="0">
      <p:cViewPr varScale="1">
        <p:scale>
          <a:sx n="77" d="100"/>
          <a:sy n="77" d="100"/>
        </p:scale>
        <p:origin x="10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AD03E-E0AE-4C82-96C7-7364F98AC402}"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B215A-A1FE-4034-9C38-84A755D6D61D}" type="slidenum">
              <a:rPr lang="en-US" smtClean="0"/>
              <a:t>‹#›</a:t>
            </a:fld>
            <a:endParaRPr lang="en-US"/>
          </a:p>
        </p:txBody>
      </p:sp>
    </p:spTree>
    <p:extLst>
      <p:ext uri="{BB962C8B-B14F-4D97-AF65-F5344CB8AC3E}">
        <p14:creationId xmlns:p14="http://schemas.microsoft.com/office/powerpoint/2010/main" val="154529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Who</a:t>
            </a:r>
            <a:r>
              <a:rPr lang="en-US" baseline="0" dirty="0"/>
              <a:t> can tell me the definition or give me an example of opportunity cost? </a:t>
            </a:r>
            <a:r>
              <a:rPr lang="en-US" b="1" baseline="0" dirty="0"/>
              <a:t>Click to show definition</a:t>
            </a:r>
          </a:p>
          <a:p>
            <a:pPr marL="228600" indent="-228600">
              <a:buAutoNum type="arabicPeriod"/>
            </a:pPr>
            <a:r>
              <a:rPr lang="en-US" baseline="0" dirty="0"/>
              <a:t>The opportunity cost is the decision or option you decide not to take. </a:t>
            </a:r>
          </a:p>
          <a:p>
            <a:pPr marL="228600" indent="-228600">
              <a:buAutoNum type="arabicPeriod"/>
            </a:pPr>
            <a:r>
              <a:rPr lang="en-US" baseline="0" dirty="0"/>
              <a:t>Let’s try an example. It’s time for dessert. You have the choice between vanilla ice cream and a piece of cake. </a:t>
            </a:r>
            <a:r>
              <a:rPr lang="en-US" b="1" baseline="0" dirty="0"/>
              <a:t>Click for pictures</a:t>
            </a:r>
          </a:p>
          <a:p>
            <a:pPr marL="685800" lvl="1" indent="-228600">
              <a:buFont typeface="+mj-lt"/>
              <a:buAutoNum type="alphaLcPeriod"/>
            </a:pPr>
            <a:r>
              <a:rPr lang="en-US" baseline="0" dirty="0"/>
              <a:t>Who would choose ice cream? Who would choose cake?</a:t>
            </a:r>
          </a:p>
          <a:p>
            <a:pPr marL="685800" lvl="1" indent="-228600">
              <a:buFont typeface="+mj-lt"/>
              <a:buAutoNum type="alphaLcPeriod"/>
            </a:pPr>
            <a:r>
              <a:rPr lang="en-US" baseline="0" dirty="0"/>
              <a:t>If you choose the ice cream, then your opportunity cost would be the joy and taste of the piece of cake that you decided </a:t>
            </a:r>
            <a:r>
              <a:rPr lang="en-US" b="1" u="sng" baseline="0" dirty="0"/>
              <a:t>not</a:t>
            </a:r>
            <a:r>
              <a:rPr lang="en-US" baseline="0" dirty="0"/>
              <a:t> to eat. If you don’t like cake, then the opportunity cost is low. If you do, then it might be higher.</a:t>
            </a:r>
          </a:p>
          <a:p>
            <a:pPr marL="685800" lvl="1" indent="-228600">
              <a:buFont typeface="+mj-lt"/>
              <a:buAutoNum type="alphaLcPeriod"/>
            </a:pPr>
            <a:r>
              <a:rPr lang="en-US" baseline="0" dirty="0"/>
              <a:t>If you choose the cake, then your opportunity cost would be what? The joy and taste of the ice cream you did </a:t>
            </a:r>
            <a:r>
              <a:rPr lang="en-US" b="1" u="sng" baseline="0" dirty="0"/>
              <a:t>not</a:t>
            </a:r>
            <a:r>
              <a:rPr lang="en-US" baseline="0" dirty="0"/>
              <a:t> eat! If you don’t like ice cream, then this cost is low. </a:t>
            </a:r>
          </a:p>
          <a:p>
            <a:pPr marL="228600" indent="-228600">
              <a:buAutoNum type="arabicPeriod"/>
            </a:pPr>
            <a:r>
              <a:rPr lang="en-US" baseline="0" dirty="0"/>
              <a:t>Here’s another example. </a:t>
            </a:r>
            <a:r>
              <a:rPr lang="en-US" b="1" baseline="0" dirty="0"/>
              <a:t>Click once for food/door pictures to disappear and a store front to appear. </a:t>
            </a:r>
            <a:r>
              <a:rPr lang="en-US" baseline="0" dirty="0"/>
              <a:t>You own a building and decide to turn it into a store. What types of stores could we turn it into?</a:t>
            </a:r>
          </a:p>
          <a:p>
            <a:pPr marL="685800" lvl="1" indent="-228600">
              <a:buFont typeface="+mj-lt"/>
              <a:buAutoNum type="alphaLcPeriod"/>
            </a:pPr>
            <a:r>
              <a:rPr lang="en-US" baseline="0" dirty="0"/>
              <a:t>Let’s turn it into a toy store. </a:t>
            </a:r>
            <a:r>
              <a:rPr lang="en-US" b="1" baseline="0" dirty="0"/>
              <a:t>Click for photo </a:t>
            </a:r>
          </a:p>
          <a:p>
            <a:pPr marL="685800" lvl="1" indent="-228600">
              <a:buFont typeface="+mj-lt"/>
              <a:buAutoNum type="alphaLcPeriod"/>
            </a:pPr>
            <a:r>
              <a:rPr lang="en-US" baseline="0" dirty="0"/>
              <a:t>Would you still make money if you decided on a grocery store?  Yes, but you are not going to make that money since you decided against the grocery store. </a:t>
            </a:r>
          </a:p>
          <a:p>
            <a:pPr marL="685800" lvl="1" indent="-228600">
              <a:buFont typeface="+mj-lt"/>
              <a:buAutoNum type="alphaLcPeriod"/>
            </a:pPr>
            <a:r>
              <a:rPr lang="en-US" baseline="0" dirty="0"/>
              <a:t>The opportunity cost is that possible money that you could have made if you turned the building into a different store.</a:t>
            </a:r>
          </a:p>
          <a:p>
            <a:pPr marL="0" indent="0">
              <a:buNone/>
            </a:pPr>
            <a:r>
              <a:rPr lang="en-US" b="1" dirty="0"/>
              <a:t>Click</a:t>
            </a:r>
            <a:r>
              <a:rPr lang="en-US" b="1" baseline="0" dirty="0"/>
              <a:t> for next slide</a:t>
            </a:r>
            <a:endParaRPr lang="en-US" b="1" dirty="0"/>
          </a:p>
        </p:txBody>
      </p:sp>
      <p:sp>
        <p:nvSpPr>
          <p:cNvPr id="4" name="Slide Number Placeholder 3"/>
          <p:cNvSpPr>
            <a:spLocks noGrp="1"/>
          </p:cNvSpPr>
          <p:nvPr>
            <p:ph type="sldNum" sz="quarter" idx="10"/>
          </p:nvPr>
        </p:nvSpPr>
        <p:spPr/>
        <p:txBody>
          <a:bodyPr/>
          <a:lstStyle/>
          <a:p>
            <a:fld id="{857B215A-A1FE-4034-9C38-84A755D6D61D}" type="slidenum">
              <a:rPr lang="en-US" smtClean="0"/>
              <a:t>2</a:t>
            </a:fld>
            <a:endParaRPr lang="en-US"/>
          </a:p>
        </p:txBody>
      </p:sp>
    </p:spTree>
    <p:extLst>
      <p:ext uri="{BB962C8B-B14F-4D97-AF65-F5344CB8AC3E}">
        <p14:creationId xmlns:p14="http://schemas.microsoft.com/office/powerpoint/2010/main" val="346686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 farmers</a:t>
            </a:r>
            <a:r>
              <a:rPr lang="en-US" baseline="0" dirty="0"/>
              <a:t> experience opportunity costs? Let’s use </a:t>
            </a:r>
            <a:r>
              <a:rPr lang="en-US" i="1" baseline="0" dirty="0"/>
              <a:t>My Family’s Peach Farm </a:t>
            </a:r>
            <a:r>
              <a:rPr lang="en-US" baseline="0" dirty="0"/>
              <a:t>book to see.</a:t>
            </a:r>
          </a:p>
          <a:p>
            <a:pPr marL="228600" indent="-228600">
              <a:buAutoNum type="arabicPeriod"/>
            </a:pPr>
            <a:r>
              <a:rPr lang="en-US" b="0" baseline="0" dirty="0"/>
              <a:t>Colt’s great, great grandparents started the peach farm in 1885. Were peaches the only think that they could have grown? </a:t>
            </a:r>
          </a:p>
          <a:p>
            <a:pPr marL="685800" lvl="1" indent="-228600">
              <a:buFont typeface="+mj-lt"/>
              <a:buAutoNum type="alphaLcPeriod"/>
            </a:pPr>
            <a:r>
              <a:rPr lang="en-US" b="0" baseline="0" dirty="0"/>
              <a:t>All those other crops you listed are the opportunity costs which Colt’s great, great grandparents had. </a:t>
            </a:r>
          </a:p>
          <a:p>
            <a:pPr marL="685800" lvl="1" indent="-228600">
              <a:buFont typeface="+mj-lt"/>
              <a:buAutoNum type="alphaLcPeriod"/>
            </a:pPr>
            <a:r>
              <a:rPr lang="en-US" b="1" baseline="0" dirty="0"/>
              <a:t>Click for possibilities road sign.</a:t>
            </a:r>
            <a:r>
              <a:rPr lang="en-US" b="0" baseline="0" dirty="0"/>
              <a:t> There were other possibilities which they could have chosen.</a:t>
            </a:r>
          </a:p>
          <a:p>
            <a:pPr marL="228600" indent="-228600">
              <a:buAutoNum type="arabicPeriod"/>
            </a:pPr>
            <a:r>
              <a:rPr lang="en-US" baseline="0" dirty="0"/>
              <a:t>So yes, even farmers have to think about the opportunity cost when they decide what to grow or raise on their farm!</a:t>
            </a:r>
          </a:p>
          <a:p>
            <a:pPr marL="228600" indent="-228600">
              <a:buAutoNum type="arabicPeriod"/>
            </a:pPr>
            <a:r>
              <a:rPr lang="en-US" baseline="0" dirty="0"/>
              <a:t>Why do you think they decided to grow peaches instead of other crops?</a:t>
            </a:r>
          </a:p>
          <a:p>
            <a:pPr marL="685800" lvl="1" indent="-228600">
              <a:buFont typeface="+mj-lt"/>
              <a:buAutoNum type="alphaLcPeriod"/>
            </a:pPr>
            <a:r>
              <a:rPr lang="en-US" baseline="0" dirty="0"/>
              <a:t>The location was perfect for growing peaches (better temperatures, precipitation, and soil). Less resources were needed to grow peaches than other crops, so this meant less money was needed to start a peach farm.</a:t>
            </a:r>
          </a:p>
          <a:p>
            <a:pPr marL="685800" lvl="1" indent="-228600">
              <a:buFont typeface="+mj-lt"/>
              <a:buAutoNum type="alphaLcPeriod"/>
            </a:pPr>
            <a:r>
              <a:rPr lang="en-US" baseline="0" dirty="0"/>
              <a:t>Around that time, in the mid-late 1800s growing peaches became more of a possibility due to technology!</a:t>
            </a:r>
          </a:p>
          <a:p>
            <a:pPr marL="0" lvl="0" indent="0">
              <a:buFont typeface="+mj-lt"/>
              <a:buNone/>
            </a:pPr>
            <a:r>
              <a:rPr lang="en-US" b="1" baseline="0" dirty="0"/>
              <a:t>Click for next slide</a:t>
            </a:r>
            <a:endParaRPr lang="en-US" baseline="0" dirty="0"/>
          </a:p>
        </p:txBody>
      </p:sp>
      <p:sp>
        <p:nvSpPr>
          <p:cNvPr id="4" name="Slide Number Placeholder 3"/>
          <p:cNvSpPr>
            <a:spLocks noGrp="1"/>
          </p:cNvSpPr>
          <p:nvPr>
            <p:ph type="sldNum" sz="quarter" idx="10"/>
          </p:nvPr>
        </p:nvSpPr>
        <p:spPr/>
        <p:txBody>
          <a:bodyPr/>
          <a:lstStyle/>
          <a:p>
            <a:fld id="{857B215A-A1FE-4034-9C38-84A755D6D61D}" type="slidenum">
              <a:rPr lang="en-US" smtClean="0"/>
              <a:t>3</a:t>
            </a:fld>
            <a:endParaRPr lang="en-US"/>
          </a:p>
        </p:txBody>
      </p:sp>
    </p:spTree>
    <p:extLst>
      <p:ext uri="{BB962C8B-B14F-4D97-AF65-F5344CB8AC3E}">
        <p14:creationId xmlns:p14="http://schemas.microsoft.com/office/powerpoint/2010/main" val="244821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baseline="0" dirty="0"/>
              <a:t>Especially after the Civil War, southern farmers were looking into other crop options besides cotton. Samuel H. Rumph, a Georgian farmer, assisted in developing Georgia’s peach industry. </a:t>
            </a:r>
            <a:r>
              <a:rPr lang="en-US" b="1" baseline="0" dirty="0"/>
              <a:t>Click for photo</a:t>
            </a:r>
          </a:p>
          <a:p>
            <a:pPr marL="685800" lvl="1" indent="-228600">
              <a:buFont typeface="+mj-lt"/>
              <a:buAutoNum type="alphaLcPeriod"/>
            </a:pPr>
            <a:r>
              <a:rPr lang="en-US" baseline="0" dirty="0"/>
              <a:t>He experimented with shipping peaches along the east coast, especially to New York. Mr. Rumph placed iceboxes (old-time refrigerators with ice) in the middle of a railroad car and then placed the boxed peaches around the iceboxes. This new system helped keep the peaches from spoiling during shipping and became one of the first ‘refrigerated’ railroad cars! Mr. Rumph’s experiment eventually helped others develop the modern refrigerated railroad cars.</a:t>
            </a:r>
          </a:p>
          <a:p>
            <a:pPr marL="685800" lvl="1" indent="-228600">
              <a:buFont typeface="+mj-lt"/>
              <a:buAutoNum type="alphaLcPeriod"/>
            </a:pPr>
            <a:r>
              <a:rPr lang="en-US" baseline="0" dirty="0"/>
              <a:t>Samuel Rumph also developed a new peach variety, which was named after his wife, </a:t>
            </a:r>
            <a:r>
              <a:rPr lang="en-US" baseline="0" dirty="0" err="1"/>
              <a:t>Elberta</a:t>
            </a:r>
            <a:r>
              <a:rPr lang="en-US" baseline="0" dirty="0"/>
              <a:t>. This peach variation (</a:t>
            </a:r>
            <a:r>
              <a:rPr lang="en-US" b="1" baseline="0" dirty="0"/>
              <a:t>click for photo</a:t>
            </a:r>
            <a:r>
              <a:rPr lang="en-US" baseline="0" dirty="0"/>
              <a:t>), which was a higher quality and more durable during shipping became the most common peach variety until 1960!</a:t>
            </a:r>
          </a:p>
          <a:p>
            <a:pPr marL="228600" lvl="0" indent="-228600">
              <a:buFont typeface="+mj-lt"/>
              <a:buAutoNum type="arabicPeriod"/>
            </a:pPr>
            <a:r>
              <a:rPr lang="en-US" baseline="0" dirty="0"/>
              <a:t>These new ideas and technologies allowed for Georgia peach farmers to produce higher quality peaches for commercial purposes!</a:t>
            </a:r>
          </a:p>
          <a:p>
            <a:pPr marL="685800" lvl="1" indent="-228600">
              <a:buFont typeface="+mj-lt"/>
              <a:buAutoNum type="alphaLcPeriod"/>
            </a:pPr>
            <a:r>
              <a:rPr lang="en-US" baseline="0" dirty="0"/>
              <a:t>This means Georgia farmers were able to sell their peaches to consumers even as far as New York! The new technology allowed peaches to stay fresher longer so they could be sent a further distance.</a:t>
            </a:r>
          </a:p>
          <a:p>
            <a:pPr marL="685800" lvl="1" indent="-228600">
              <a:buFont typeface="+mj-lt"/>
              <a:buAutoNum type="alphaLcPeriod"/>
            </a:pPr>
            <a:r>
              <a:rPr lang="en-US" baseline="0" dirty="0"/>
              <a:t>Georgia farmers were able to make more money since the northern consumers were willing to pay a higher price for a product that maybe was harder to find.</a:t>
            </a:r>
          </a:p>
          <a:p>
            <a:pPr marL="228600" lvl="0" indent="-228600">
              <a:buFont typeface="+mj-lt"/>
              <a:buAutoNum type="arabicPeriod"/>
            </a:pPr>
            <a:r>
              <a:rPr lang="en-US" baseline="0" dirty="0"/>
              <a:t>Can you name another invention that helped cotton farmers? How did it help the farmers make more money?</a:t>
            </a:r>
          </a:p>
          <a:p>
            <a:pPr marL="685800" lvl="1" indent="-228600">
              <a:buFont typeface="+mj-lt"/>
              <a:buAutoNum type="alphaLcPeriod"/>
            </a:pPr>
            <a:r>
              <a:rPr lang="en-US" b="1" baseline="0" dirty="0"/>
              <a:t>Click for photo. </a:t>
            </a:r>
            <a:r>
              <a:rPr lang="en-US" baseline="0" dirty="0"/>
              <a:t>The cotton gin helped farmers speed up the process of removing the seeds, which lowered the cost of harvesting/shipping the cotton overall. </a:t>
            </a:r>
          </a:p>
          <a:p>
            <a:pPr marL="685800" lvl="1" indent="-228600">
              <a:buFont typeface="+mj-lt"/>
              <a:buAutoNum type="alphaLcPeriod"/>
            </a:pPr>
            <a:r>
              <a:rPr lang="en-US" baseline="0" dirty="0"/>
              <a:t>Technology can assists farmers decrease the cost of growing the crops. This decrease cost will help farmers increase the amount of money they can keep (profit). </a:t>
            </a:r>
          </a:p>
          <a:p>
            <a:pPr marL="228600" lvl="0" indent="-228600">
              <a:buFont typeface="+mj-lt"/>
              <a:buAutoNum type="arabicPeriod"/>
            </a:pPr>
            <a:r>
              <a:rPr lang="en-US" baseline="0" dirty="0"/>
              <a:t>Take a look at My Family Peach Farm and find new technology that helps the </a:t>
            </a:r>
            <a:r>
              <a:rPr lang="en-US" baseline="0" dirty="0" err="1"/>
              <a:t>Pearsons</a:t>
            </a:r>
            <a:r>
              <a:rPr lang="en-US" baseline="0" dirty="0"/>
              <a:t>’ decrease their overall cost of running farm.</a:t>
            </a:r>
          </a:p>
          <a:p>
            <a:pPr marL="685800" lvl="1" indent="-228600">
              <a:buFont typeface="+mj-lt"/>
              <a:buAutoNum type="alphaLcPeriod"/>
            </a:pPr>
            <a:r>
              <a:rPr lang="en-US" baseline="0" dirty="0"/>
              <a:t>Irrigation (drip tapes), </a:t>
            </a:r>
            <a:r>
              <a:rPr lang="en-US" baseline="0" dirty="0" err="1"/>
              <a:t>pg</a:t>
            </a:r>
            <a:r>
              <a:rPr lang="en-US" baseline="0" dirty="0"/>
              <a:t> 8; tractors, </a:t>
            </a:r>
            <a:r>
              <a:rPr lang="en-US" baseline="0" dirty="0" err="1"/>
              <a:t>pg</a:t>
            </a:r>
            <a:r>
              <a:rPr lang="en-US" baseline="0" dirty="0"/>
              <a:t> 16; conveyor belts, </a:t>
            </a:r>
            <a:r>
              <a:rPr lang="en-US" baseline="0" dirty="0" err="1"/>
              <a:t>pg</a:t>
            </a:r>
            <a:r>
              <a:rPr lang="en-US" baseline="0" dirty="0"/>
              <a:t> 17; sorting machine, </a:t>
            </a:r>
            <a:r>
              <a:rPr lang="en-US" baseline="0" dirty="0" err="1"/>
              <a:t>pg</a:t>
            </a:r>
            <a:r>
              <a:rPr lang="en-US" baseline="0" dirty="0"/>
              <a:t> 18; camera grading peaches, </a:t>
            </a:r>
            <a:r>
              <a:rPr lang="en-US" baseline="0" dirty="0" err="1"/>
              <a:t>pg</a:t>
            </a:r>
            <a:r>
              <a:rPr lang="en-US" baseline="0" dirty="0"/>
              <a:t> 19</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After the students list the newer technology, </a:t>
            </a:r>
            <a:r>
              <a:rPr lang="en-US" b="1" baseline="0" dirty="0"/>
              <a:t>one click </a:t>
            </a:r>
            <a:r>
              <a:rPr lang="en-US" baseline="0" dirty="0"/>
              <a:t>will bring up the following photos/clipart: drip tape, conveyor belt, camera grading peaches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Do you think other farms of today have similar or different technology?</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Dependent upon what the farm is growing/raising, some technology may be very similar (tractors, irrigation systems, conveyor belts).</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Some technology may be very different, like automatic milking machines that are specialized for dairy cows.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 for next slide</a:t>
            </a:r>
          </a:p>
          <a:p>
            <a:pPr marL="685800" lvl="1" indent="-228600">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857B215A-A1FE-4034-9C38-84A755D6D61D}" type="slidenum">
              <a:rPr lang="en-US" smtClean="0"/>
              <a:t>4</a:t>
            </a:fld>
            <a:endParaRPr lang="en-US"/>
          </a:p>
        </p:txBody>
      </p:sp>
    </p:spTree>
    <p:extLst>
      <p:ext uri="{BB962C8B-B14F-4D97-AF65-F5344CB8AC3E}">
        <p14:creationId xmlns:p14="http://schemas.microsoft.com/office/powerpoint/2010/main" val="90511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So why should we, as consumers, care about how farmers are affected by opportunity cost and technology? Any guesses?</a:t>
            </a:r>
          </a:p>
          <a:p>
            <a:pPr marL="228600" indent="-228600">
              <a:buAutoNum type="arabicPeriod"/>
            </a:pPr>
            <a:r>
              <a:rPr lang="en-US" baseline="0" dirty="0"/>
              <a:t>Let’s look at an example. Who likes to wear t-shirts? </a:t>
            </a:r>
            <a:r>
              <a:rPr lang="en-US" b="1" baseline="0" dirty="0"/>
              <a:t>Click for clipart</a:t>
            </a:r>
          </a:p>
          <a:p>
            <a:pPr marL="685800" lvl="1" indent="-228600">
              <a:buFont typeface="+mj-lt"/>
              <a:buAutoNum type="alphaLcPeriod"/>
            </a:pPr>
            <a:r>
              <a:rPr lang="en-US" baseline="0" dirty="0"/>
              <a:t>Does anyone know what many t-shirts are made out of? (provide a hint that it is a common crop in south Georgia.) Cotton! </a:t>
            </a:r>
            <a:r>
              <a:rPr lang="en-US" b="1" baseline="0" dirty="0"/>
              <a:t>Click for clipart</a:t>
            </a:r>
          </a:p>
          <a:p>
            <a:pPr marL="685800" lvl="1" indent="-228600">
              <a:buFont typeface="+mj-lt"/>
              <a:buAutoNum type="alphaLcPeriod"/>
            </a:pPr>
            <a:r>
              <a:rPr lang="en-US" b="0" baseline="0" dirty="0"/>
              <a:t>We need cotton in order to make much of the clothing we wear. </a:t>
            </a:r>
          </a:p>
          <a:p>
            <a:pPr marL="685800" lvl="1" indent="-228600">
              <a:buFont typeface="+mj-lt"/>
              <a:buAutoNum type="alphaLcPeriod"/>
            </a:pPr>
            <a:r>
              <a:rPr lang="en-US" b="0" baseline="0" dirty="0"/>
              <a:t>If farmers decided to grow other crops in place of cotton, our clothing would be more expensive.</a:t>
            </a:r>
          </a:p>
          <a:p>
            <a:pPr marL="685800" lvl="1" indent="-228600">
              <a:buFont typeface="+mj-lt"/>
              <a:buAutoNum type="alphaLcPeriod"/>
            </a:pPr>
            <a:r>
              <a:rPr lang="en-US" b="0" baseline="0" dirty="0"/>
              <a:t>Technology helps farmers plant, harvest, and process cotton, which also brings down the price.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57B215A-A1FE-4034-9C38-84A755D6D61D}" type="slidenum">
              <a:rPr lang="en-US" smtClean="0"/>
              <a:t>5</a:t>
            </a:fld>
            <a:endParaRPr lang="en-US"/>
          </a:p>
        </p:txBody>
      </p:sp>
    </p:spTree>
    <p:extLst>
      <p:ext uri="{BB962C8B-B14F-4D97-AF65-F5344CB8AC3E}">
        <p14:creationId xmlns:p14="http://schemas.microsoft.com/office/powerpoint/2010/main" val="993618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7E9C516-56B6-4E51-9C63-17B0A3189FD8}" type="datetimeFigureOut">
              <a:rPr lang="en-US" smtClean="0"/>
              <a:t>3/16/2020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171F2FC-D12F-4C42-B1E6-0BCAACAB9EE4}" type="slidenum">
              <a:rPr lang="en-US" smtClean="0"/>
              <a:t>‹#›</a:t>
            </a:fld>
            <a:endParaRPr lang="en-US"/>
          </a:p>
        </p:txBody>
      </p:sp>
      <p:cxnSp>
        <p:nvCxnSpPr>
          <p:cNvPr id="8" name="Straight Connector 7"/>
          <p:cNvCxnSpPr/>
          <p:nvPr/>
        </p:nvCxnSpPr>
        <p:spPr>
          <a:xfrm>
            <a:off x="1931364" y="5933089"/>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3056" y="5864587"/>
            <a:ext cx="1329266" cy="650860"/>
          </a:xfrm>
          <a:prstGeom prst="rect">
            <a:avLst/>
          </a:prstGeom>
        </p:spPr>
      </p:pic>
    </p:spTree>
    <p:extLst>
      <p:ext uri="{BB962C8B-B14F-4D97-AF65-F5344CB8AC3E}">
        <p14:creationId xmlns:p14="http://schemas.microsoft.com/office/powerpoint/2010/main" val="24154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C516-56B6-4E51-9C63-17B0A3189FD8}"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127482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C516-56B6-4E51-9C63-17B0A3189FD8}"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224692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C516-56B6-4E51-9C63-17B0A3189FD8}"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269505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E9C516-56B6-4E51-9C63-17B0A3189FD8}"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1F2FC-D12F-4C42-B1E6-0BCAACAB9EE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34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E9C516-56B6-4E51-9C63-17B0A3189FD8}"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62482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E9C516-56B6-4E51-9C63-17B0A3189FD8}"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144398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E9C516-56B6-4E51-9C63-17B0A3189FD8}"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308540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9C516-56B6-4E51-9C63-17B0A3189FD8}"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160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E9C516-56B6-4E51-9C63-17B0A3189FD8}"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33059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E9C516-56B6-4E51-9C63-17B0A3189FD8}"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18308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7E9C516-56B6-4E51-9C63-17B0A3189FD8}" type="datetimeFigureOut">
              <a:rPr lang="en-US" smtClean="0"/>
              <a:t>3/16/2020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171F2FC-D12F-4C42-B1E6-0BCAACAB9EE4}" type="slidenum">
              <a:rPr lang="en-US" smtClean="0"/>
              <a:t>‹#›</a:t>
            </a:fld>
            <a:endParaRPr lang="en-US"/>
          </a:p>
        </p:txBody>
      </p:sp>
    </p:spTree>
    <p:extLst>
      <p:ext uri="{BB962C8B-B14F-4D97-AF65-F5344CB8AC3E}">
        <p14:creationId xmlns:p14="http://schemas.microsoft.com/office/powerpoint/2010/main" val="679979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gapeaches.org/about-us/father-of-the-ga-peach-industry/" TargetMode="Externa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8059" y="5942801"/>
            <a:ext cx="8767860" cy="450118"/>
          </a:xfrm>
        </p:spPr>
        <p:txBody>
          <a:bodyPr/>
          <a:lstStyle/>
          <a:p>
            <a:pPr lvl="0">
              <a:buClr>
                <a:srgbClr val="549E39"/>
              </a:buClr>
            </a:pPr>
            <a:r>
              <a:rPr lang="en-US" dirty="0"/>
              <a:t>Grade 4</a:t>
            </a:r>
          </a:p>
        </p:txBody>
      </p:sp>
      <p:sp>
        <p:nvSpPr>
          <p:cNvPr id="6" name="Title 1"/>
          <p:cNvSpPr txBox="1">
            <a:spLocks/>
          </p:cNvSpPr>
          <p:nvPr/>
        </p:nvSpPr>
        <p:spPr>
          <a:xfrm>
            <a:off x="224589" y="399400"/>
            <a:ext cx="11734800" cy="1224941"/>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r>
              <a:rPr lang="en-US" cap="none" dirty="0">
                <a:solidFill>
                  <a:schemeClr val="bg1"/>
                </a:solidFill>
              </a:rPr>
              <a:t>Why have Peach Farms?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528" y="1852926"/>
            <a:ext cx="5096921" cy="33962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9807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6397" y="1857965"/>
            <a:ext cx="3651596" cy="646331"/>
          </a:xfrm>
          <a:prstGeom prst="rect">
            <a:avLst/>
          </a:prstGeom>
          <a:noFill/>
          <a:ln w="28575">
            <a:solidFill>
              <a:schemeClr val="accent1"/>
            </a:solidFill>
          </a:ln>
        </p:spPr>
        <p:txBody>
          <a:bodyPr wrap="square" rtlCol="0">
            <a:spAutoFit/>
          </a:bodyPr>
          <a:lstStyle/>
          <a:p>
            <a:r>
              <a:rPr lang="en-US" sz="3600" b="1" dirty="0">
                <a:solidFill>
                  <a:schemeClr val="accent1"/>
                </a:solidFill>
              </a:rPr>
              <a:t>Opportunity Cost</a:t>
            </a:r>
            <a:endParaRPr lang="en-US" sz="3600" dirty="0">
              <a:solidFill>
                <a:schemeClr val="accent1"/>
              </a:solidFill>
            </a:endParaRPr>
          </a:p>
        </p:txBody>
      </p:sp>
      <p:sp>
        <p:nvSpPr>
          <p:cNvPr id="8" name="TextBox 7"/>
          <p:cNvSpPr txBox="1"/>
          <p:nvPr/>
        </p:nvSpPr>
        <p:spPr>
          <a:xfrm>
            <a:off x="2031829" y="324244"/>
            <a:ext cx="8171016" cy="830997"/>
          </a:xfrm>
          <a:prstGeom prst="rect">
            <a:avLst/>
          </a:prstGeom>
          <a:noFill/>
        </p:spPr>
        <p:txBody>
          <a:bodyPr wrap="square" rtlCol="0">
            <a:spAutoFit/>
          </a:bodyPr>
          <a:lstStyle/>
          <a:p>
            <a:pPr algn="ctr"/>
            <a:r>
              <a:rPr lang="en-US" sz="4800" dirty="0">
                <a:solidFill>
                  <a:srgbClr val="FF6600"/>
                </a:solidFill>
                <a:latin typeface="Comic Sans MS" panose="030F0702030302020204" pitchFamily="66" charset="0"/>
              </a:rPr>
              <a:t>What is opportunity cost?</a:t>
            </a:r>
          </a:p>
        </p:txBody>
      </p:sp>
      <p:sp>
        <p:nvSpPr>
          <p:cNvPr id="10" name="TextBox 9"/>
          <p:cNvSpPr txBox="1"/>
          <p:nvPr/>
        </p:nvSpPr>
        <p:spPr>
          <a:xfrm>
            <a:off x="5155192" y="1358577"/>
            <a:ext cx="6251159" cy="1754326"/>
          </a:xfrm>
          <a:prstGeom prst="rect">
            <a:avLst/>
          </a:prstGeom>
          <a:noFill/>
          <a:ln w="28575">
            <a:solidFill>
              <a:schemeClr val="accent1"/>
            </a:solidFill>
          </a:ln>
        </p:spPr>
        <p:txBody>
          <a:bodyPr wrap="square" rtlCol="0">
            <a:spAutoFit/>
          </a:bodyPr>
          <a:lstStyle/>
          <a:p>
            <a:pPr algn="ctr"/>
            <a:r>
              <a:rPr lang="en-US" sz="3600" dirty="0">
                <a:solidFill>
                  <a:schemeClr val="accent1"/>
                </a:solidFill>
              </a:rPr>
              <a:t>The value of the next best thing you give up whenever you make a decision! </a:t>
            </a:r>
          </a:p>
        </p:txBody>
      </p:sp>
      <p:sp>
        <p:nvSpPr>
          <p:cNvPr id="11" name="TextBox 10"/>
          <p:cNvSpPr txBox="1"/>
          <p:nvPr/>
        </p:nvSpPr>
        <p:spPr>
          <a:xfrm>
            <a:off x="4494110" y="1627132"/>
            <a:ext cx="661082" cy="1107996"/>
          </a:xfrm>
          <a:prstGeom prst="rect">
            <a:avLst/>
          </a:prstGeom>
          <a:noFill/>
          <a:ln w="28575">
            <a:noFill/>
          </a:ln>
        </p:spPr>
        <p:txBody>
          <a:bodyPr wrap="square" rtlCol="0">
            <a:spAutoFit/>
          </a:bodyPr>
          <a:lstStyle/>
          <a:p>
            <a:r>
              <a:rPr lang="en-US" sz="6600" b="1" i="1" dirty="0">
                <a:solidFill>
                  <a:schemeClr val="accent1"/>
                </a:solidFill>
              </a:rPr>
              <a:t>=</a:t>
            </a:r>
            <a:endParaRPr lang="en-US" sz="6600" dirty="0">
              <a:solidFill>
                <a:schemeClr val="accent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916" y="3582587"/>
            <a:ext cx="4091709" cy="25573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056" y="3207020"/>
            <a:ext cx="1513501" cy="30270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794" y="3283860"/>
            <a:ext cx="6197600" cy="31956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6460" y="3189743"/>
            <a:ext cx="4916267" cy="3277511"/>
          </a:xfrm>
          <a:prstGeom prst="rect">
            <a:avLst/>
          </a:prstGeom>
        </p:spPr>
      </p:pic>
      <p:sp>
        <p:nvSpPr>
          <p:cNvPr id="12" name="TextBox 11">
            <a:extLst>
              <a:ext uri="{FF2B5EF4-FFF2-40B4-BE49-F238E27FC236}">
                <a16:creationId xmlns:a16="http://schemas.microsoft.com/office/drawing/2014/main" id="{EE1BBA4F-90C6-484C-9F09-54FA1353E3C5}"/>
              </a:ext>
            </a:extLst>
          </p:cNvPr>
          <p:cNvSpPr txBox="1"/>
          <p:nvPr/>
        </p:nvSpPr>
        <p:spPr>
          <a:xfrm>
            <a:off x="5254190" y="4516059"/>
            <a:ext cx="940808" cy="584775"/>
          </a:xfrm>
          <a:prstGeom prst="rect">
            <a:avLst/>
          </a:prstGeom>
          <a:noFill/>
        </p:spPr>
        <p:txBody>
          <a:bodyPr wrap="square" rtlCol="0">
            <a:spAutoFit/>
          </a:bodyPr>
          <a:lstStyle/>
          <a:p>
            <a:pPr algn="ctr"/>
            <a:r>
              <a:rPr lang="en-US" sz="3200" dirty="0">
                <a:solidFill>
                  <a:srgbClr val="FF6600"/>
                </a:solidFill>
                <a:latin typeface="Comic Sans MS" panose="030F0702030302020204" pitchFamily="66" charset="0"/>
              </a:rPr>
              <a:t>OR</a:t>
            </a:r>
          </a:p>
        </p:txBody>
      </p:sp>
    </p:spTree>
    <p:extLst>
      <p:ext uri="{BB962C8B-B14F-4D97-AF65-F5344CB8AC3E}">
        <p14:creationId xmlns:p14="http://schemas.microsoft.com/office/powerpoint/2010/main" val="24420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portunity Directory Option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4205" y="2805638"/>
            <a:ext cx="3521309" cy="2299854"/>
          </a:xfrm>
          <a:prstGeom prst="rect">
            <a:avLst/>
          </a:prstGeom>
        </p:spPr>
      </p:pic>
      <p:sp>
        <p:nvSpPr>
          <p:cNvPr id="7" name="TextBox 6"/>
          <p:cNvSpPr txBox="1"/>
          <p:nvPr/>
        </p:nvSpPr>
        <p:spPr>
          <a:xfrm>
            <a:off x="1172944" y="342717"/>
            <a:ext cx="9910618" cy="1569660"/>
          </a:xfrm>
          <a:prstGeom prst="rect">
            <a:avLst/>
          </a:prstGeom>
          <a:noFill/>
        </p:spPr>
        <p:txBody>
          <a:bodyPr wrap="square" rtlCol="0">
            <a:spAutoFit/>
          </a:bodyPr>
          <a:lstStyle/>
          <a:p>
            <a:pPr algn="ctr"/>
            <a:r>
              <a:rPr lang="en-US" sz="4800" dirty="0">
                <a:solidFill>
                  <a:srgbClr val="FF6600"/>
                </a:solidFill>
                <a:latin typeface="Comic Sans MS" panose="030F0702030302020204" pitchFamily="66" charset="0"/>
              </a:rPr>
              <a:t>Do farmers experience opportunity cost?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379" y="2519534"/>
            <a:ext cx="3884588" cy="3177085"/>
          </a:xfrm>
          <a:prstGeom prst="rect">
            <a:avLst/>
          </a:prstGeom>
        </p:spPr>
      </p:pic>
    </p:spTree>
    <p:extLst>
      <p:ext uri="{BB962C8B-B14F-4D97-AF65-F5344CB8AC3E}">
        <p14:creationId xmlns:p14="http://schemas.microsoft.com/office/powerpoint/2010/main" val="271822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41088" y="345578"/>
            <a:ext cx="10394216" cy="830997"/>
          </a:xfrm>
          <a:prstGeom prst="rect">
            <a:avLst/>
          </a:prstGeom>
          <a:noFill/>
        </p:spPr>
        <p:txBody>
          <a:bodyPr wrap="square" rtlCol="0">
            <a:spAutoFit/>
          </a:bodyPr>
          <a:lstStyle/>
          <a:p>
            <a:pPr algn="ctr"/>
            <a:r>
              <a:rPr lang="en-US" sz="4800" dirty="0">
                <a:solidFill>
                  <a:srgbClr val="FF6600"/>
                </a:solidFill>
                <a:latin typeface="Comic Sans MS" panose="030F0702030302020204" pitchFamily="66" charset="0"/>
              </a:rPr>
              <a:t>How does technology help farmers?</a:t>
            </a:r>
          </a:p>
        </p:txBody>
      </p:sp>
      <p:grpSp>
        <p:nvGrpSpPr>
          <p:cNvPr id="11" name="Group 10"/>
          <p:cNvGrpSpPr/>
          <p:nvPr/>
        </p:nvGrpSpPr>
        <p:grpSpPr>
          <a:xfrm>
            <a:off x="4813284" y="1997761"/>
            <a:ext cx="2565432" cy="3515037"/>
            <a:chOff x="9042748" y="1446654"/>
            <a:chExt cx="2565432" cy="3515037"/>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163" r="51185"/>
            <a:stretch/>
          </p:blipFill>
          <p:spPr>
            <a:xfrm>
              <a:off x="9231450" y="1446654"/>
              <a:ext cx="2188028" cy="3244958"/>
            </a:xfrm>
            <a:prstGeom prst="rect">
              <a:avLst/>
            </a:prstGeom>
          </p:spPr>
        </p:pic>
        <p:sp>
          <p:nvSpPr>
            <p:cNvPr id="10" name="TextBox 9"/>
            <p:cNvSpPr txBox="1"/>
            <p:nvPr/>
          </p:nvSpPr>
          <p:spPr>
            <a:xfrm>
              <a:off x="9042748" y="4684692"/>
              <a:ext cx="2565432" cy="276999"/>
            </a:xfrm>
            <a:prstGeom prst="rect">
              <a:avLst/>
            </a:prstGeom>
            <a:noFill/>
          </p:spPr>
          <p:txBody>
            <a:bodyPr wrap="square" rtlCol="0">
              <a:spAutoFit/>
            </a:bodyPr>
            <a:lstStyle/>
            <a:p>
              <a:r>
                <a:rPr lang="en-US" sz="1200" dirty="0"/>
                <a:t>Photo Source: </a:t>
              </a:r>
              <a:r>
                <a:rPr lang="en-US" sz="1200" dirty="0">
                  <a:hlinkClick r:id="rId4"/>
                </a:rPr>
                <a:t>Georgia Peach Council</a:t>
              </a:r>
              <a:endParaRPr lang="en-US" sz="1200" dirty="0"/>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616" y="2617868"/>
            <a:ext cx="3576766" cy="238451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005" y="1997761"/>
            <a:ext cx="2629989" cy="3506652"/>
          </a:xfrm>
          <a:prstGeom prst="rect">
            <a:avLst/>
          </a:prstGeom>
        </p:spPr>
      </p:pic>
      <p:pic>
        <p:nvPicPr>
          <p:cNvPr id="14" name="Picture 13"/>
          <p:cNvPicPr>
            <a:picLocks noChangeAspect="1"/>
          </p:cNvPicPr>
          <p:nvPr/>
        </p:nvPicPr>
        <p:blipFill rotWithShape="1">
          <a:blip r:embed="rId7"/>
          <a:srcRect t="4583"/>
          <a:stretch/>
        </p:blipFill>
        <p:spPr>
          <a:xfrm>
            <a:off x="484102" y="2727555"/>
            <a:ext cx="3350126" cy="227482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2774" y="2222003"/>
            <a:ext cx="2436568" cy="3176239"/>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9961" y="2880971"/>
            <a:ext cx="3011424" cy="2121408"/>
          </a:xfrm>
          <a:prstGeom prst="rect">
            <a:avLst/>
          </a:prstGeom>
        </p:spPr>
      </p:pic>
    </p:spTree>
    <p:extLst>
      <p:ext uri="{BB962C8B-B14F-4D97-AF65-F5344CB8AC3E}">
        <p14:creationId xmlns:p14="http://schemas.microsoft.com/office/powerpoint/2010/main" val="7855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723" y="345578"/>
            <a:ext cx="11010378" cy="830997"/>
          </a:xfrm>
          <a:prstGeom prst="rect">
            <a:avLst/>
          </a:prstGeom>
          <a:noFill/>
        </p:spPr>
        <p:txBody>
          <a:bodyPr wrap="square" rtlCol="0">
            <a:spAutoFit/>
          </a:bodyPr>
          <a:lstStyle/>
          <a:p>
            <a:pPr algn="ctr"/>
            <a:r>
              <a:rPr lang="en-US" sz="4800" dirty="0">
                <a:solidFill>
                  <a:srgbClr val="FF6600"/>
                </a:solidFill>
                <a:latin typeface="Comic Sans MS" panose="030F0702030302020204" pitchFamily="66" charset="0"/>
              </a:rPr>
              <a:t>Why should we, as consumers, care?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0138"/>
          <a:stretch/>
        </p:blipFill>
        <p:spPr>
          <a:xfrm>
            <a:off x="3883068" y="1051984"/>
            <a:ext cx="4312479" cy="548660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943" y="2070797"/>
            <a:ext cx="2354893" cy="3047509"/>
          </a:xfrm>
          <a:prstGeom prst="rect">
            <a:avLst/>
          </a:prstGeom>
        </p:spPr>
      </p:pic>
    </p:spTree>
    <p:extLst>
      <p:ext uri="{BB962C8B-B14F-4D97-AF65-F5344CB8AC3E}">
        <p14:creationId xmlns:p14="http://schemas.microsoft.com/office/powerpoint/2010/main" val="11627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2289</TotalTime>
  <Words>1100</Words>
  <Application>Microsoft Office PowerPoint</Application>
  <PresentationFormat>Widescreen</PresentationFormat>
  <Paragraphs>57</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Comic Sans MS</vt:lpstr>
      <vt:lpstr>Corbel</vt:lpstr>
      <vt:lpstr>Basis</vt:lpstr>
      <vt:lpstr>PowerPoint Presentation</vt:lpstr>
      <vt:lpstr>PowerPoint Presentation</vt:lpstr>
      <vt:lpstr>PowerPoint Presentation</vt:lpstr>
      <vt:lpstr>PowerPoint Presentation</vt:lpstr>
      <vt:lpstr>PowerPoint Presentation</vt:lpstr>
    </vt:vector>
  </TitlesOfParts>
  <Company>ABAC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family’s peach farm</dc:title>
  <dc:creator>GMA</dc:creator>
  <cp:lastModifiedBy>Megan Sneyd</cp:lastModifiedBy>
  <cp:revision>72</cp:revision>
  <dcterms:created xsi:type="dcterms:W3CDTF">2019-11-08T16:53:49Z</dcterms:created>
  <dcterms:modified xsi:type="dcterms:W3CDTF">2020-03-16T14:35:44Z</dcterms:modified>
</cp:coreProperties>
</file>