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62" r:id="rId2"/>
    <p:sldId id="263" r:id="rId3"/>
    <p:sldId id="267" r:id="rId4"/>
    <p:sldId id="271" r:id="rId5"/>
    <p:sldId id="268" r:id="rId6"/>
    <p:sldId id="258" r:id="rId7"/>
    <p:sldId id="265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300"/>
    <a:srgbClr val="996633"/>
    <a:srgbClr val="996600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0" autoAdjust="0"/>
    <p:restoredTop sz="76755" autoAdjust="0"/>
  </p:normalViewPr>
  <p:slideViewPr>
    <p:cSldViewPr snapToGrid="0">
      <p:cViewPr varScale="1">
        <p:scale>
          <a:sx n="86" d="100"/>
          <a:sy n="86" d="100"/>
        </p:scale>
        <p:origin x="1182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7B76BB-EF0B-4F97-AC53-B9A05F4DB232}" type="datetimeFigureOut">
              <a:rPr lang="en-US" smtClean="0"/>
              <a:t>7/5/2018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35D237-F46F-4288-A080-E4EE5D2B0F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004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Introduce</a:t>
            </a:r>
            <a:r>
              <a:rPr lang="en-US" baseline="0" dirty="0"/>
              <a:t> tree </a:t>
            </a:r>
            <a:r>
              <a:rPr lang="en-US" baseline="0" dirty="0" smtClean="0"/>
              <a:t>rings. Tree rings allow us to see how much the tree has grown in one season.</a:t>
            </a:r>
            <a:endParaRPr lang="en-US" baseline="0" dirty="0"/>
          </a:p>
          <a:p>
            <a:r>
              <a:rPr lang="en-US" baseline="0" dirty="0"/>
              <a:t>Click to show arrows pointing to two different rings.</a:t>
            </a:r>
          </a:p>
          <a:p>
            <a:r>
              <a:rPr lang="en-US" baseline="0" dirty="0"/>
              <a:t>Click to explain there are two growing seasons in one year.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35D237-F46F-4288-A080-E4EE5D2B0F4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025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Trees usually grow more in the spring because the conditions are best (more water, sun, and appropriate temperatures). That’s why spring season rings are usually thicker. </a:t>
            </a:r>
          </a:p>
          <a:p>
            <a:r>
              <a:rPr lang="en-US" dirty="0"/>
              <a:t>During the winter/fall, trees become dormant and do not grow as much.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35D237-F46F-4288-A080-E4EE5D2B0F4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3238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to show arrows</a:t>
            </a:r>
            <a:r>
              <a:rPr lang="en-US" baseline="0" dirty="0"/>
              <a:t> pointing to 1 light ring and 1 dark ring.</a:t>
            </a:r>
            <a:endParaRPr lang="en-US" dirty="0"/>
          </a:p>
          <a:p>
            <a:r>
              <a:rPr lang="en-US" dirty="0"/>
              <a:t>Count</a:t>
            </a:r>
            <a:r>
              <a:rPr lang="en-US" baseline="0" dirty="0"/>
              <a:t> together! Each click traces a dark ring to count (arrows will disappear).</a:t>
            </a:r>
          </a:p>
          <a:p>
            <a:r>
              <a:rPr lang="en-US" baseline="0" dirty="0"/>
              <a:t>Click to show the answer.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35D237-F46F-4288-A080-E4EE5D2B0F4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9584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Discuss what trees need to grow. If these things are reduced or limited in any way, than the tree may not grow very much.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Click to show rain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Droughts will reduce growth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Click to show sun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Too much or too little sun will reduce growth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Click to show crowding trees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If trees are too crowded, then there is competition for food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If there was only 1 pizza for your whole class, would everyone receive a piece? No, so students would compete for those pizza slices.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Click to show thermometer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Trees like a range of temperatures; too hot or too cold can reduce growth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Other factors affecting tree growth are: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Click to show beetle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Insects can kill trees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Click to show germ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Trees become ‘sick’ with disease which can spread from tree to tree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Click to show forest fire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Prescribed fires are helpful and can help trees; if the fires are too hot, than they can damage the forest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35D237-F46F-4288-A080-E4EE5D2B0F4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3614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tree cookie shows how the </a:t>
            </a:r>
            <a:r>
              <a:rPr lang="en-US" dirty="0" smtClean="0"/>
              <a:t>different environmental </a:t>
            </a:r>
            <a:r>
              <a:rPr lang="en-US" dirty="0"/>
              <a:t>factors can be seen in the tree rings.</a:t>
            </a:r>
          </a:p>
          <a:p>
            <a:r>
              <a:rPr lang="en-US" dirty="0"/>
              <a:t>A: seedling’s first year</a:t>
            </a:r>
          </a:p>
          <a:p>
            <a:r>
              <a:rPr lang="en-US" dirty="0"/>
              <a:t>B: first few years of growth are good</a:t>
            </a:r>
          </a:p>
          <a:p>
            <a:r>
              <a:rPr lang="en-US" dirty="0"/>
              <a:t>C: tree is crowded due to a tree falling on it</a:t>
            </a:r>
          </a:p>
          <a:p>
            <a:r>
              <a:rPr lang="en-US" dirty="0"/>
              <a:t>D: tree becomes shaded and growth is reduced</a:t>
            </a:r>
          </a:p>
          <a:p>
            <a:r>
              <a:rPr lang="en-US" dirty="0"/>
              <a:t>E: tree has more space after bigger tree was harvested</a:t>
            </a:r>
          </a:p>
          <a:p>
            <a:r>
              <a:rPr lang="en-US" dirty="0"/>
              <a:t>F: prescribed fire; helps reduce competition from other plants</a:t>
            </a:r>
          </a:p>
          <a:p>
            <a:r>
              <a:rPr lang="en-US" dirty="0"/>
              <a:t>G: drought; not enough sun</a:t>
            </a:r>
          </a:p>
          <a:p>
            <a:r>
              <a:rPr lang="en-US" dirty="0"/>
              <a:t>H: insect damage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35D237-F46F-4288-A080-E4EE5D2B0F4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4782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By looking at the rings, we can see what the environment was like in the past.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Good growing conditions early in trees life; spring of 2011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Fire occurred winter of 2012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 smtClean="0"/>
              <a:t>Poor </a:t>
            </a:r>
            <a:r>
              <a:rPr lang="en-US" dirty="0"/>
              <a:t>growing conditions during 2012-2015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Answers can be off 1 year, depending upon where they started counting along tree rings.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35D237-F46F-4288-A080-E4EE5D2B0F4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8188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925C2-15B5-480C-B869-61A311173424}" type="datetimeFigureOut">
              <a:rPr lang="en-US" smtClean="0"/>
              <a:t>7/5/2018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EF0B9-48A0-46FF-B4ED-DA5CCAFD3A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1366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925C2-15B5-480C-B869-61A311173424}" type="datetimeFigureOut">
              <a:rPr lang="en-US" smtClean="0"/>
              <a:t>7/5/2018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EF0B9-48A0-46FF-B4ED-DA5CCAFD3A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1034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925C2-15B5-480C-B869-61A311173424}" type="datetimeFigureOut">
              <a:rPr lang="en-US" smtClean="0"/>
              <a:t>7/5/2018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EF0B9-48A0-46FF-B4ED-DA5CCAFD3A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648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925C2-15B5-480C-B869-61A311173424}" type="datetimeFigureOut">
              <a:rPr lang="en-US" smtClean="0"/>
              <a:t>7/5/2018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EF0B9-48A0-46FF-B4ED-DA5CCAFD3A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8209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925C2-15B5-480C-B869-61A311173424}" type="datetimeFigureOut">
              <a:rPr lang="en-US" smtClean="0"/>
              <a:t>7/5/2018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EF0B9-48A0-46FF-B4ED-DA5CCAFD3A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8160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925C2-15B5-480C-B869-61A311173424}" type="datetimeFigureOut">
              <a:rPr lang="en-US" smtClean="0"/>
              <a:t>7/5/2018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EF0B9-48A0-46FF-B4ED-DA5CCAFD3A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982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925C2-15B5-480C-B869-61A311173424}" type="datetimeFigureOut">
              <a:rPr lang="en-US" smtClean="0"/>
              <a:t>7/5/2018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EF0B9-48A0-46FF-B4ED-DA5CCAFD3A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0278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925C2-15B5-480C-B869-61A311173424}" type="datetimeFigureOut">
              <a:rPr lang="en-US" smtClean="0"/>
              <a:t>7/5/2018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EF0B9-48A0-46FF-B4ED-DA5CCAFD3A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708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925C2-15B5-480C-B869-61A311173424}" type="datetimeFigureOut">
              <a:rPr lang="en-US" smtClean="0"/>
              <a:t>7/5/2018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EF0B9-48A0-46FF-B4ED-DA5CCAFD3A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1933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925C2-15B5-480C-B869-61A311173424}" type="datetimeFigureOut">
              <a:rPr lang="en-US" smtClean="0"/>
              <a:t>7/5/2018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EF0B9-48A0-46FF-B4ED-DA5CCAFD3A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134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925C2-15B5-480C-B869-61A311173424}" type="datetimeFigureOut">
              <a:rPr lang="en-US" smtClean="0"/>
              <a:t>7/5/2018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EF0B9-48A0-46FF-B4ED-DA5CCAFD3A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4619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6633">
            <a:alpha val="5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B925C2-15B5-480C-B869-61A311173424}" type="datetimeFigureOut">
              <a:rPr lang="en-US" smtClean="0"/>
              <a:t>7/5/2018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9EF0B9-48A0-46FF-B4ED-DA5CCAFD3A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17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4133"/>
            <a:ext cx="12192000" cy="123454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663300"/>
                </a:solidFill>
                <a:latin typeface="Century Gothic" panose="020B0502020202020204" pitchFamily="34" charset="0"/>
              </a:rPr>
              <a:t>How does a </a:t>
            </a:r>
            <a:r>
              <a:rPr lang="en-US" b="1" dirty="0" smtClean="0">
                <a:solidFill>
                  <a:srgbClr val="663300"/>
                </a:solidFill>
                <a:latin typeface="Century Gothic" panose="020B0502020202020204" pitchFamily="34" charset="0"/>
              </a:rPr>
              <a:t>Tree Talk </a:t>
            </a:r>
            <a:r>
              <a:rPr lang="en-US" b="1" dirty="0">
                <a:solidFill>
                  <a:srgbClr val="663300"/>
                </a:solidFill>
                <a:latin typeface="Century Gothic" panose="020B0502020202020204" pitchFamily="34" charset="0"/>
              </a:rPr>
              <a:t>to </a:t>
            </a:r>
            <a:r>
              <a:rPr lang="en-US" b="1" dirty="0" smtClean="0">
                <a:solidFill>
                  <a:srgbClr val="663300"/>
                </a:solidFill>
                <a:latin typeface="Century Gothic" panose="020B0502020202020204" pitchFamily="34" charset="0"/>
              </a:rPr>
              <a:t>You</a:t>
            </a:r>
            <a:r>
              <a:rPr lang="en-US" b="1" dirty="0">
                <a:solidFill>
                  <a:srgbClr val="663300"/>
                </a:solidFill>
                <a:latin typeface="Century Gothic" panose="020B0502020202020204" pitchFamily="34" charset="0"/>
              </a:rPr>
              <a:t>?</a:t>
            </a:r>
          </a:p>
        </p:txBody>
      </p:sp>
      <p:pic>
        <p:nvPicPr>
          <p:cNvPr id="1028" name="Picture 4" descr="Tree szene by Ana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173352" y="1550036"/>
            <a:ext cx="3457676" cy="4890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0431" y="6079447"/>
            <a:ext cx="1323949" cy="597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279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8297" y="1769404"/>
            <a:ext cx="4448447" cy="2127187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Each tree ring shows us how much the tree grew in that season.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78297" y="120613"/>
            <a:ext cx="6927573" cy="1234543"/>
          </a:xfrm>
          <a:prstGeom prst="rect">
            <a:avLst/>
          </a:prstGeom>
          <a:solidFill>
            <a:srgbClr val="663300"/>
          </a:solidFill>
          <a:ln>
            <a:noFill/>
          </a:ln>
          <a:effectLst>
            <a:softEdge rad="63500"/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dirty="0">
                <a:solidFill>
                  <a:schemeClr val="bg1"/>
                </a:solidFill>
                <a:latin typeface="Century Gothic" panose="020B0502020202020204" pitchFamily="34" charset="0"/>
              </a:rPr>
              <a:t>Through its tree rings!</a:t>
            </a:r>
          </a:p>
        </p:txBody>
      </p:sp>
      <p:pic>
        <p:nvPicPr>
          <p:cNvPr id="7" name="Picture 6" descr="A close up of a hole in the ground&#10;&#10;Description generated with high confidence">
            <a:extLst>
              <a:ext uri="{FF2B5EF4-FFF2-40B4-BE49-F238E27FC236}">
                <a16:creationId xmlns:a16="http://schemas.microsoft.com/office/drawing/2014/main" xmlns="" id="{A0124370-D59E-4781-BE9E-B287D74FE84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74" t="12663" r="14528" b="17760"/>
          <a:stretch/>
        </p:blipFill>
        <p:spPr>
          <a:xfrm>
            <a:off x="5416063" y="1355156"/>
            <a:ext cx="5547388" cy="473026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D5A87CFA-225D-4298-9EDF-CF32783C076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0431" y="6079447"/>
            <a:ext cx="1323949" cy="597197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>
            <a:off x="6049108" y="1657714"/>
            <a:ext cx="457200" cy="931985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5884985" y="3603746"/>
            <a:ext cx="785446" cy="880331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ontent Placeholder 2"/>
          <p:cNvSpPr txBox="1">
            <a:spLocks/>
          </p:cNvSpPr>
          <p:nvPr/>
        </p:nvSpPr>
        <p:spPr>
          <a:xfrm>
            <a:off x="278297" y="4497417"/>
            <a:ext cx="4448447" cy="16987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There are two growing seasons in one year!</a:t>
            </a:r>
          </a:p>
        </p:txBody>
      </p:sp>
    </p:spTree>
    <p:extLst>
      <p:ext uri="{BB962C8B-B14F-4D97-AF65-F5344CB8AC3E}">
        <p14:creationId xmlns:p14="http://schemas.microsoft.com/office/powerpoint/2010/main" val="4281577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xmlns="" id="{F30C12AA-C563-40A4-9A5D-BD96B1507201}"/>
              </a:ext>
            </a:extLst>
          </p:cNvPr>
          <p:cNvSpPr txBox="1">
            <a:spLocks/>
          </p:cNvSpPr>
          <p:nvPr/>
        </p:nvSpPr>
        <p:spPr>
          <a:xfrm>
            <a:off x="2632213" y="240928"/>
            <a:ext cx="6927573" cy="1234543"/>
          </a:xfrm>
          <a:prstGeom prst="rect">
            <a:avLst/>
          </a:prstGeom>
          <a:solidFill>
            <a:srgbClr val="663300"/>
          </a:solidFill>
          <a:ln>
            <a:noFill/>
          </a:ln>
          <a:effectLst>
            <a:softEdge rad="63500"/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dirty="0">
                <a:solidFill>
                  <a:schemeClr val="bg1"/>
                </a:solidFill>
                <a:latin typeface="Century Gothic" panose="020B0502020202020204" pitchFamily="34" charset="0"/>
              </a:rPr>
              <a:t>How a tree grows.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xmlns="" id="{798BBE6F-7BCC-4BD1-9C76-6EE42B84A8D0}"/>
              </a:ext>
            </a:extLst>
          </p:cNvPr>
          <p:cNvSpPr txBox="1">
            <a:spLocks/>
          </p:cNvSpPr>
          <p:nvPr/>
        </p:nvSpPr>
        <p:spPr>
          <a:xfrm>
            <a:off x="407989" y="1848382"/>
            <a:ext cx="4448447" cy="35937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Light rings show growth in the spring season.</a:t>
            </a:r>
          </a:p>
          <a:p>
            <a:pPr algn="ctr"/>
            <a:r>
              <a:rPr lang="en-US" sz="36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Dark rings show growth in the winter/fall season.</a:t>
            </a:r>
          </a:p>
        </p:txBody>
      </p:sp>
      <p:pic>
        <p:nvPicPr>
          <p:cNvPr id="6" name="Picture 2" descr="tree_rings_2">
            <a:extLst>
              <a:ext uri="{FF2B5EF4-FFF2-40B4-BE49-F238E27FC236}">
                <a16:creationId xmlns:a16="http://schemas.microsoft.com/office/drawing/2014/main" xmlns="" id="{06304094-D993-4142-94E6-93DC2A17B8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1" t="53270" r="34635" b="4185"/>
          <a:stretch/>
        </p:blipFill>
        <p:spPr bwMode="auto">
          <a:xfrm>
            <a:off x="5271207" y="1730730"/>
            <a:ext cx="6004338" cy="3711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711BCC79-E495-42BF-A7BD-9B6C6677511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0431" y="6079447"/>
            <a:ext cx="1323949" cy="59719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271207" y="2371838"/>
            <a:ext cx="2233914" cy="123110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spring growth</a:t>
            </a:r>
          </a:p>
          <a:p>
            <a:pPr algn="ctr"/>
            <a:endParaRPr lang="en-US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77308" y="3523358"/>
            <a:ext cx="2233914" cy="123110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winter/fall growth</a:t>
            </a:r>
          </a:p>
          <a:p>
            <a:pPr algn="ctr"/>
            <a:endParaRPr lang="en-US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4229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3" r="2738"/>
          <a:stretch/>
        </p:blipFill>
        <p:spPr bwMode="auto">
          <a:xfrm>
            <a:off x="6404334" y="869108"/>
            <a:ext cx="5254693" cy="5049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8296" y="1998004"/>
            <a:ext cx="4448447" cy="3224627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1 light ring + 1 dark ring = 1 year for the tree</a:t>
            </a:r>
          </a:p>
          <a:p>
            <a:pPr algn="ctr"/>
            <a:r>
              <a:rPr lang="en-US" sz="36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How many dark rings do you see in this picture?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78297" y="120613"/>
            <a:ext cx="6060957" cy="1234543"/>
          </a:xfrm>
          <a:prstGeom prst="rect">
            <a:avLst/>
          </a:prstGeom>
          <a:solidFill>
            <a:srgbClr val="663300"/>
          </a:solidFill>
          <a:ln>
            <a:noFill/>
          </a:ln>
          <a:effectLst>
            <a:softEdge rad="63500"/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dirty="0">
                <a:solidFill>
                  <a:schemeClr val="bg1"/>
                </a:solidFill>
                <a:latin typeface="Century Gothic" panose="020B0502020202020204" pitchFamily="34" charset="0"/>
              </a:rPr>
              <a:t>How old is this tree?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D5A87CFA-225D-4298-9EDF-CF32783C076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0431" y="6079447"/>
            <a:ext cx="1323949" cy="597197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xmlns="" id="{CE4EAAC8-EAE4-478E-814A-0B0051A42C1F}"/>
              </a:ext>
            </a:extLst>
          </p:cNvPr>
          <p:cNvSpPr txBox="1">
            <a:spLocks/>
          </p:cNvSpPr>
          <p:nvPr/>
        </p:nvSpPr>
        <p:spPr>
          <a:xfrm>
            <a:off x="1823982" y="5338412"/>
            <a:ext cx="1656011" cy="8264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5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12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8899161" y="3163712"/>
            <a:ext cx="162826" cy="280578"/>
            <a:chOff x="8704385" y="2993165"/>
            <a:chExt cx="413237" cy="692518"/>
          </a:xfrm>
        </p:grpSpPr>
        <p:sp>
          <p:nvSpPr>
            <p:cNvPr id="12" name="Content Placeholder 2">
              <a:extLst>
                <a:ext uri="{FF2B5EF4-FFF2-40B4-BE49-F238E27FC236}">
                  <a16:creationId xmlns:a16="http://schemas.microsoft.com/office/drawing/2014/main" xmlns="" id="{CE4EAAC8-EAE4-478E-814A-0B0051A42C1F}"/>
                </a:ext>
              </a:extLst>
            </p:cNvPr>
            <p:cNvSpPr txBox="1">
              <a:spLocks/>
            </p:cNvSpPr>
            <p:nvPr/>
          </p:nvSpPr>
          <p:spPr>
            <a:xfrm>
              <a:off x="8704385" y="2993165"/>
              <a:ext cx="329849" cy="496923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>
              <a:normAutofit fontScale="32500" lnSpcReduction="200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dirty="0">
                  <a:solidFill>
                    <a:srgbClr val="FF0000"/>
                  </a:solidFill>
                  <a:latin typeface="Microsoft Sans Serif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1</a:t>
              </a:r>
            </a:p>
          </p:txBody>
        </p:sp>
        <p:sp>
          <p:nvSpPr>
            <p:cNvPr id="2" name="Oval 1"/>
            <p:cNvSpPr/>
            <p:nvPr/>
          </p:nvSpPr>
          <p:spPr>
            <a:xfrm>
              <a:off x="8730761" y="3279531"/>
              <a:ext cx="386861" cy="406152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8784980" y="3186013"/>
            <a:ext cx="517282" cy="408482"/>
            <a:chOff x="8526534" y="2993166"/>
            <a:chExt cx="1001823" cy="940978"/>
          </a:xfrm>
        </p:grpSpPr>
        <p:sp>
          <p:nvSpPr>
            <p:cNvPr id="13" name="Content Placeholder 2">
              <a:extLst>
                <a:ext uri="{FF2B5EF4-FFF2-40B4-BE49-F238E27FC236}">
                  <a16:creationId xmlns:a16="http://schemas.microsoft.com/office/drawing/2014/main" xmlns="" id="{CE4EAAC8-EAE4-478E-814A-0B0051A42C1F}"/>
                </a:ext>
              </a:extLst>
            </p:cNvPr>
            <p:cNvSpPr txBox="1">
              <a:spLocks/>
            </p:cNvSpPr>
            <p:nvPr/>
          </p:nvSpPr>
          <p:spPr>
            <a:xfrm>
              <a:off x="9172725" y="3437221"/>
              <a:ext cx="355632" cy="496923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>
              <a:normAutofit fontScale="40000" lnSpcReduction="200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dirty="0">
                  <a:solidFill>
                    <a:srgbClr val="FF0000"/>
                  </a:solidFill>
                  <a:latin typeface="Microsoft Sans Serif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2</a:t>
              </a:r>
            </a:p>
          </p:txBody>
        </p:sp>
        <p:sp>
          <p:nvSpPr>
            <p:cNvPr id="18" name="Oval 17"/>
            <p:cNvSpPr/>
            <p:nvPr/>
          </p:nvSpPr>
          <p:spPr>
            <a:xfrm>
              <a:off x="8526534" y="2993166"/>
              <a:ext cx="749351" cy="850760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8551823" y="3052585"/>
            <a:ext cx="776815" cy="868784"/>
            <a:chOff x="8194432" y="2734408"/>
            <a:chExt cx="1406768" cy="1603943"/>
          </a:xfrm>
        </p:grpSpPr>
        <p:sp>
          <p:nvSpPr>
            <p:cNvPr id="9" name="Content Placeholder 2">
              <a:extLst>
                <a:ext uri="{FF2B5EF4-FFF2-40B4-BE49-F238E27FC236}">
                  <a16:creationId xmlns:a16="http://schemas.microsoft.com/office/drawing/2014/main" xmlns="" id="{CE4EAAC8-EAE4-478E-814A-0B0051A42C1F}"/>
                </a:ext>
              </a:extLst>
            </p:cNvPr>
            <p:cNvSpPr txBox="1">
              <a:spLocks/>
            </p:cNvSpPr>
            <p:nvPr/>
          </p:nvSpPr>
          <p:spPr>
            <a:xfrm>
              <a:off x="9213059" y="3841428"/>
              <a:ext cx="315298" cy="496923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600" dirty="0">
                  <a:solidFill>
                    <a:srgbClr val="FF0000"/>
                  </a:solidFill>
                  <a:latin typeface="Microsoft Sans Serif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3</a:t>
              </a:r>
            </a:p>
          </p:txBody>
        </p:sp>
        <p:sp>
          <p:nvSpPr>
            <p:cNvPr id="20" name="Oval 19"/>
            <p:cNvSpPr/>
            <p:nvPr/>
          </p:nvSpPr>
          <p:spPr>
            <a:xfrm>
              <a:off x="8194432" y="2734408"/>
              <a:ext cx="1406768" cy="1336429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8282354" y="2737114"/>
            <a:ext cx="1257299" cy="1562323"/>
            <a:chOff x="8029726" y="2505809"/>
            <a:chExt cx="1756111" cy="2042088"/>
          </a:xfrm>
        </p:grpSpPr>
        <p:sp>
          <p:nvSpPr>
            <p:cNvPr id="17" name="Content Placeholder 2">
              <a:extLst>
                <a:ext uri="{FF2B5EF4-FFF2-40B4-BE49-F238E27FC236}">
                  <a16:creationId xmlns:a16="http://schemas.microsoft.com/office/drawing/2014/main" xmlns="" id="{CE4EAAC8-EAE4-478E-814A-0B0051A42C1F}"/>
                </a:ext>
              </a:extLst>
            </p:cNvPr>
            <p:cNvSpPr txBox="1">
              <a:spLocks/>
            </p:cNvSpPr>
            <p:nvPr/>
          </p:nvSpPr>
          <p:spPr>
            <a:xfrm>
              <a:off x="8704385" y="4050974"/>
              <a:ext cx="407377" cy="496923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600" dirty="0">
                  <a:solidFill>
                    <a:srgbClr val="FF0000"/>
                  </a:solidFill>
                  <a:latin typeface="Microsoft Sans Serif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4</a:t>
              </a:r>
            </a:p>
          </p:txBody>
        </p:sp>
        <p:sp>
          <p:nvSpPr>
            <p:cNvPr id="22" name="Oval 21"/>
            <p:cNvSpPr/>
            <p:nvPr/>
          </p:nvSpPr>
          <p:spPr>
            <a:xfrm>
              <a:off x="8029726" y="2505809"/>
              <a:ext cx="1756111" cy="1733946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7707762" y="2119041"/>
            <a:ext cx="2799045" cy="2639714"/>
            <a:chOff x="7420709" y="1994310"/>
            <a:chExt cx="3321418" cy="2903005"/>
          </a:xfrm>
        </p:grpSpPr>
        <p:sp>
          <p:nvSpPr>
            <p:cNvPr id="14" name="Content Placeholder 2">
              <a:extLst>
                <a:ext uri="{FF2B5EF4-FFF2-40B4-BE49-F238E27FC236}">
                  <a16:creationId xmlns:a16="http://schemas.microsoft.com/office/drawing/2014/main" xmlns="" id="{CE4EAAC8-EAE4-478E-814A-0B0051A42C1F}"/>
                </a:ext>
              </a:extLst>
            </p:cNvPr>
            <p:cNvSpPr txBox="1">
              <a:spLocks/>
            </p:cNvSpPr>
            <p:nvPr/>
          </p:nvSpPr>
          <p:spPr>
            <a:xfrm>
              <a:off x="10358955" y="3437220"/>
              <a:ext cx="383172" cy="496923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600" dirty="0">
                  <a:solidFill>
                    <a:srgbClr val="FF0000"/>
                  </a:solidFill>
                  <a:latin typeface="Microsoft Sans Serif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7</a:t>
              </a:r>
            </a:p>
          </p:txBody>
        </p:sp>
        <p:sp>
          <p:nvSpPr>
            <p:cNvPr id="30" name="Oval 29"/>
            <p:cNvSpPr/>
            <p:nvPr/>
          </p:nvSpPr>
          <p:spPr>
            <a:xfrm>
              <a:off x="7420709" y="1994310"/>
              <a:ext cx="3001092" cy="2903005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7921867" y="2337930"/>
            <a:ext cx="2074985" cy="2182298"/>
            <a:chOff x="7605346" y="2153595"/>
            <a:chExt cx="2637692" cy="2563220"/>
          </a:xfrm>
        </p:grpSpPr>
        <p:sp>
          <p:nvSpPr>
            <p:cNvPr id="15" name="Content Placeholder 2">
              <a:extLst>
                <a:ext uri="{FF2B5EF4-FFF2-40B4-BE49-F238E27FC236}">
                  <a16:creationId xmlns:a16="http://schemas.microsoft.com/office/drawing/2014/main" xmlns="" id="{CE4EAAC8-EAE4-478E-814A-0B0051A42C1F}"/>
                </a:ext>
              </a:extLst>
            </p:cNvPr>
            <p:cNvSpPr txBox="1">
              <a:spLocks/>
            </p:cNvSpPr>
            <p:nvPr/>
          </p:nvSpPr>
          <p:spPr>
            <a:xfrm>
              <a:off x="9811758" y="4155808"/>
              <a:ext cx="383343" cy="496923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600" dirty="0">
                  <a:solidFill>
                    <a:srgbClr val="FF0000"/>
                  </a:solidFill>
                  <a:latin typeface="Microsoft Sans Serif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6</a:t>
              </a:r>
            </a:p>
          </p:txBody>
        </p:sp>
        <p:sp>
          <p:nvSpPr>
            <p:cNvPr id="31" name="Oval 30"/>
            <p:cNvSpPr/>
            <p:nvPr/>
          </p:nvSpPr>
          <p:spPr>
            <a:xfrm>
              <a:off x="7605346" y="2153595"/>
              <a:ext cx="2637692" cy="2563220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8103415" y="2520215"/>
            <a:ext cx="1673232" cy="1858354"/>
            <a:chOff x="7784108" y="2299110"/>
            <a:chExt cx="2289198" cy="2417705"/>
          </a:xfrm>
        </p:grpSpPr>
        <p:sp>
          <p:nvSpPr>
            <p:cNvPr id="16" name="Content Placeholder 2">
              <a:extLst>
                <a:ext uri="{FF2B5EF4-FFF2-40B4-BE49-F238E27FC236}">
                  <a16:creationId xmlns:a16="http://schemas.microsoft.com/office/drawing/2014/main" xmlns="" id="{CE4EAAC8-EAE4-478E-814A-0B0051A42C1F}"/>
                </a:ext>
              </a:extLst>
            </p:cNvPr>
            <p:cNvSpPr txBox="1">
              <a:spLocks/>
            </p:cNvSpPr>
            <p:nvPr/>
          </p:nvSpPr>
          <p:spPr>
            <a:xfrm>
              <a:off x="8461239" y="4219892"/>
              <a:ext cx="340605" cy="496923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600" dirty="0">
                  <a:solidFill>
                    <a:srgbClr val="FF0000"/>
                  </a:solidFill>
                  <a:latin typeface="Microsoft Sans Serif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5</a:t>
              </a:r>
            </a:p>
          </p:txBody>
        </p:sp>
        <p:sp>
          <p:nvSpPr>
            <p:cNvPr id="32" name="Oval 31"/>
            <p:cNvSpPr/>
            <p:nvPr/>
          </p:nvSpPr>
          <p:spPr>
            <a:xfrm>
              <a:off x="7784108" y="2299110"/>
              <a:ext cx="2289198" cy="2248787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6859480" y="1442572"/>
            <a:ext cx="4350712" cy="4187271"/>
            <a:chOff x="6859480" y="1442572"/>
            <a:chExt cx="4350712" cy="4187271"/>
          </a:xfrm>
        </p:grpSpPr>
        <p:sp>
          <p:nvSpPr>
            <p:cNvPr id="25" name="Oval 24"/>
            <p:cNvSpPr/>
            <p:nvPr/>
          </p:nvSpPr>
          <p:spPr>
            <a:xfrm>
              <a:off x="6859480" y="1442572"/>
              <a:ext cx="4350712" cy="4122959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Content Placeholder 2">
              <a:extLst>
                <a:ext uri="{FF2B5EF4-FFF2-40B4-BE49-F238E27FC236}">
                  <a16:creationId xmlns:a16="http://schemas.microsoft.com/office/drawing/2014/main" xmlns="" id="{CE4EAAC8-EAE4-478E-814A-0B0051A42C1F}"/>
                </a:ext>
              </a:extLst>
            </p:cNvPr>
            <p:cNvSpPr txBox="1">
              <a:spLocks/>
            </p:cNvSpPr>
            <p:nvPr/>
          </p:nvSpPr>
          <p:spPr>
            <a:xfrm>
              <a:off x="9907526" y="5132920"/>
              <a:ext cx="855911" cy="496923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800" dirty="0">
                  <a:solidFill>
                    <a:srgbClr val="FF0000"/>
                  </a:solidFill>
                  <a:latin typeface="Microsoft Sans Serif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12</a:t>
              </a: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7029401" y="1644557"/>
            <a:ext cx="3960983" cy="3849309"/>
            <a:chOff x="7029401" y="1644557"/>
            <a:chExt cx="3960983" cy="3849309"/>
          </a:xfrm>
        </p:grpSpPr>
        <p:sp>
          <p:nvSpPr>
            <p:cNvPr id="26" name="Oval 25"/>
            <p:cNvSpPr/>
            <p:nvPr/>
          </p:nvSpPr>
          <p:spPr>
            <a:xfrm>
              <a:off x="7029401" y="1644557"/>
              <a:ext cx="3960983" cy="3709958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Content Placeholder 2">
              <a:extLst>
                <a:ext uri="{FF2B5EF4-FFF2-40B4-BE49-F238E27FC236}">
                  <a16:creationId xmlns:a16="http://schemas.microsoft.com/office/drawing/2014/main" xmlns="" id="{CE4EAAC8-EAE4-478E-814A-0B0051A42C1F}"/>
                </a:ext>
              </a:extLst>
            </p:cNvPr>
            <p:cNvSpPr txBox="1">
              <a:spLocks/>
            </p:cNvSpPr>
            <p:nvPr/>
          </p:nvSpPr>
          <p:spPr>
            <a:xfrm>
              <a:off x="9509483" y="4996943"/>
              <a:ext cx="855911" cy="496923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800" dirty="0">
                  <a:solidFill>
                    <a:srgbClr val="FF0000"/>
                  </a:solidFill>
                  <a:latin typeface="Microsoft Sans Serif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11</a:t>
              </a: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7218486" y="1786878"/>
            <a:ext cx="3525714" cy="3389452"/>
            <a:chOff x="7218486" y="1786878"/>
            <a:chExt cx="3525714" cy="3389452"/>
          </a:xfrm>
        </p:grpSpPr>
        <p:sp>
          <p:nvSpPr>
            <p:cNvPr id="27" name="Oval 26"/>
            <p:cNvSpPr/>
            <p:nvPr/>
          </p:nvSpPr>
          <p:spPr>
            <a:xfrm>
              <a:off x="7218486" y="1786878"/>
              <a:ext cx="3525714" cy="3389452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Content Placeholder 2">
              <a:extLst>
                <a:ext uri="{FF2B5EF4-FFF2-40B4-BE49-F238E27FC236}">
                  <a16:creationId xmlns:a16="http://schemas.microsoft.com/office/drawing/2014/main" xmlns="" id="{CE4EAAC8-EAE4-478E-814A-0B0051A42C1F}"/>
                </a:ext>
              </a:extLst>
            </p:cNvPr>
            <p:cNvSpPr txBox="1">
              <a:spLocks/>
            </p:cNvSpPr>
            <p:nvPr/>
          </p:nvSpPr>
          <p:spPr>
            <a:xfrm>
              <a:off x="9766849" y="4648852"/>
              <a:ext cx="855911" cy="496923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800" dirty="0">
                  <a:solidFill>
                    <a:srgbClr val="FF0000"/>
                  </a:solidFill>
                  <a:latin typeface="Microsoft Sans Serif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10</a:t>
              </a: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7385538" y="1862071"/>
            <a:ext cx="3256459" cy="3266121"/>
            <a:chOff x="7385538" y="1862071"/>
            <a:chExt cx="3256459" cy="3266121"/>
          </a:xfrm>
        </p:grpSpPr>
        <p:sp>
          <p:nvSpPr>
            <p:cNvPr id="28" name="Oval 27"/>
            <p:cNvSpPr/>
            <p:nvPr/>
          </p:nvSpPr>
          <p:spPr>
            <a:xfrm>
              <a:off x="7385538" y="1862071"/>
              <a:ext cx="3217985" cy="3266121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Content Placeholder 2">
              <a:extLst>
                <a:ext uri="{FF2B5EF4-FFF2-40B4-BE49-F238E27FC236}">
                  <a16:creationId xmlns:a16="http://schemas.microsoft.com/office/drawing/2014/main" xmlns="" id="{CE4EAAC8-EAE4-478E-814A-0B0051A42C1F}"/>
                </a:ext>
              </a:extLst>
            </p:cNvPr>
            <p:cNvSpPr txBox="1">
              <a:spLocks/>
            </p:cNvSpPr>
            <p:nvPr/>
          </p:nvSpPr>
          <p:spPr>
            <a:xfrm>
              <a:off x="10277213" y="4298308"/>
              <a:ext cx="364784" cy="496923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800" dirty="0">
                  <a:solidFill>
                    <a:srgbClr val="FF0000"/>
                  </a:solidFill>
                  <a:latin typeface="Microsoft Sans Serif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9</a:t>
              </a: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7490567" y="1979284"/>
            <a:ext cx="3411893" cy="3005954"/>
            <a:chOff x="8399424" y="2672861"/>
            <a:chExt cx="1679530" cy="1336431"/>
          </a:xfrm>
        </p:grpSpPr>
        <p:sp>
          <p:nvSpPr>
            <p:cNvPr id="29" name="Oval 28"/>
            <p:cNvSpPr/>
            <p:nvPr/>
          </p:nvSpPr>
          <p:spPr>
            <a:xfrm>
              <a:off x="8399424" y="2672861"/>
              <a:ext cx="1482704" cy="1336431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Content Placeholder 2">
              <a:extLst>
                <a:ext uri="{FF2B5EF4-FFF2-40B4-BE49-F238E27FC236}">
                  <a16:creationId xmlns:a16="http://schemas.microsoft.com/office/drawing/2014/main" xmlns="" id="{CE4EAAC8-EAE4-478E-814A-0B0051A42C1F}"/>
                </a:ext>
              </a:extLst>
            </p:cNvPr>
            <p:cNvSpPr txBox="1">
              <a:spLocks/>
            </p:cNvSpPr>
            <p:nvPr/>
          </p:nvSpPr>
          <p:spPr>
            <a:xfrm>
              <a:off x="9716914" y="3472962"/>
              <a:ext cx="362040" cy="238527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600" dirty="0">
                  <a:solidFill>
                    <a:srgbClr val="FF0000"/>
                  </a:solidFill>
                  <a:latin typeface="Microsoft Sans Serif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8</a:t>
              </a:r>
            </a:p>
          </p:txBody>
        </p:sp>
      </p:grpSp>
      <p:cxnSp>
        <p:nvCxnSpPr>
          <p:cNvPr id="55" name="Straight Arrow Connector 54"/>
          <p:cNvCxnSpPr/>
          <p:nvPr/>
        </p:nvCxnSpPr>
        <p:spPr>
          <a:xfrm>
            <a:off x="7902546" y="2907685"/>
            <a:ext cx="787892" cy="554343"/>
          </a:xfrm>
          <a:prstGeom prst="straightConnector1">
            <a:avLst/>
          </a:prstGeom>
          <a:ln w="762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flipH="1" flipV="1">
            <a:off x="8990290" y="3778903"/>
            <a:ext cx="91395" cy="1035178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0456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98BFEE0-9368-4E14-AB71-C0A865AA440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0431" y="6079447"/>
            <a:ext cx="1323949" cy="597197"/>
          </a:xfrm>
          <a:prstGeom prst="rect">
            <a:avLst/>
          </a:prstGeom>
        </p:spPr>
      </p:pic>
      <p:pic>
        <p:nvPicPr>
          <p:cNvPr id="1026" name="Picture 2" descr="Image result for rain free clipart">
            <a:extLst>
              <a:ext uri="{FF2B5EF4-FFF2-40B4-BE49-F238E27FC236}">
                <a16:creationId xmlns:a16="http://schemas.microsoft.com/office/drawing/2014/main" xmlns="" id="{597D059D-8BE5-4CEA-A2D1-0C91FB294C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670" y="1662056"/>
            <a:ext cx="2847975" cy="282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xmlns="" id="{F30C12AA-C563-40A4-9A5D-BD96B1507201}"/>
              </a:ext>
            </a:extLst>
          </p:cNvPr>
          <p:cNvSpPr txBox="1">
            <a:spLocks/>
          </p:cNvSpPr>
          <p:nvPr/>
        </p:nvSpPr>
        <p:spPr>
          <a:xfrm>
            <a:off x="1560650" y="0"/>
            <a:ext cx="9134357" cy="1234543"/>
          </a:xfrm>
          <a:prstGeom prst="rect">
            <a:avLst/>
          </a:prstGeom>
          <a:solidFill>
            <a:srgbClr val="663300"/>
          </a:solidFill>
          <a:ln>
            <a:noFill/>
          </a:ln>
          <a:effectLst>
            <a:softEdge rad="63500"/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dirty="0">
                <a:solidFill>
                  <a:schemeClr val="bg1"/>
                </a:solidFill>
                <a:latin typeface="Century Gothic" panose="020B0502020202020204" pitchFamily="34" charset="0"/>
              </a:rPr>
              <a:t>What affects a </a:t>
            </a:r>
            <a:r>
              <a:rPr lang="en-US" sz="4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tree’s </a:t>
            </a:r>
            <a:r>
              <a:rPr lang="en-US" sz="4800" dirty="0">
                <a:solidFill>
                  <a:schemeClr val="bg1"/>
                </a:solidFill>
                <a:latin typeface="Century Gothic" panose="020B0502020202020204" pitchFamily="34" charset="0"/>
              </a:rPr>
              <a:t>growth?</a:t>
            </a:r>
          </a:p>
        </p:txBody>
      </p:sp>
      <p:pic>
        <p:nvPicPr>
          <p:cNvPr id="2052" name="Picture 4" descr="Image result for sun clipart transparent backgroun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2645" y="1533301"/>
            <a:ext cx="3090359" cy="3086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6189175" y="1635801"/>
            <a:ext cx="4505832" cy="2697061"/>
            <a:chOff x="6022744" y="3048795"/>
            <a:chExt cx="5943206" cy="4252912"/>
          </a:xfrm>
        </p:grpSpPr>
        <p:pic>
          <p:nvPicPr>
            <p:cNvPr id="2054" name="Picture 6" descr="Related image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79575" y="3048795"/>
              <a:ext cx="5286375" cy="42195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6" descr="Related image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22744" y="3082132"/>
              <a:ext cx="5286375" cy="42195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066" name="Picture 18" descr="Image result for wood burrowing beetle clipart transparent background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87619" y="4432951"/>
            <a:ext cx="2425049" cy="2425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2" name="Picture 24" descr="Image result for thermometer clipart transparent background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0868" y="1755264"/>
            <a:ext cx="571837" cy="2577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4" name="Picture 26" descr="Image result for forest fire clipart transparent background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8065" y="4555455"/>
            <a:ext cx="2352771" cy="2061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6" name="Picture 28" descr="Image result for tree disease clipart transparent background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9756" y="4619734"/>
            <a:ext cx="2671199" cy="2040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9359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130" y="1431572"/>
            <a:ext cx="8894230" cy="4989704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DEC2ADC-0B16-4E94-899E-C7A64CB4ACC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0431" y="6079447"/>
            <a:ext cx="1323949" cy="597197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xmlns="" id="{5A783C63-7B8E-46CA-ABD0-D84DA4EDA397}"/>
              </a:ext>
            </a:extLst>
          </p:cNvPr>
          <p:cNvSpPr txBox="1">
            <a:spLocks/>
          </p:cNvSpPr>
          <p:nvPr/>
        </p:nvSpPr>
        <p:spPr>
          <a:xfrm>
            <a:off x="1667435" y="121678"/>
            <a:ext cx="8812996" cy="1234543"/>
          </a:xfrm>
          <a:prstGeom prst="rect">
            <a:avLst/>
          </a:prstGeom>
          <a:solidFill>
            <a:srgbClr val="663300"/>
          </a:solidFill>
          <a:ln>
            <a:noFill/>
          </a:ln>
          <a:effectLst>
            <a:softEdge rad="63500"/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dirty="0">
                <a:solidFill>
                  <a:schemeClr val="bg1"/>
                </a:solidFill>
                <a:latin typeface="Century Gothic" panose="020B0502020202020204" pitchFamily="34" charset="0"/>
              </a:rPr>
              <a:t>How </a:t>
            </a:r>
            <a:r>
              <a:rPr lang="en-US" sz="4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do these </a:t>
            </a:r>
            <a:r>
              <a:rPr lang="en-US" sz="4800" dirty="0">
                <a:solidFill>
                  <a:schemeClr val="bg1"/>
                </a:solidFill>
                <a:latin typeface="Century Gothic" panose="020B0502020202020204" pitchFamily="34" charset="0"/>
              </a:rPr>
              <a:t>factors affect a </a:t>
            </a:r>
            <a:r>
              <a:rPr lang="en-US" sz="4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tree’s </a:t>
            </a:r>
            <a:r>
              <a:rPr lang="en-US" sz="4800" dirty="0">
                <a:solidFill>
                  <a:schemeClr val="bg1"/>
                </a:solidFill>
                <a:latin typeface="Century Gothic" panose="020B0502020202020204" pitchFamily="34" charset="0"/>
              </a:rPr>
              <a:t>growth?</a:t>
            </a:r>
          </a:p>
        </p:txBody>
      </p:sp>
    </p:spTree>
    <p:extLst>
      <p:ext uri="{BB962C8B-B14F-4D97-AF65-F5344CB8AC3E}">
        <p14:creationId xmlns:p14="http://schemas.microsoft.com/office/powerpoint/2010/main" val="4170734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00706"/>
            <a:ext cx="5518673" cy="5213311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36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This tree was cut down in 2018.</a:t>
            </a:r>
          </a:p>
          <a:p>
            <a:pPr marL="0" indent="0" algn="ctr">
              <a:buNone/>
            </a:pPr>
            <a:endParaRPr lang="en-US" sz="18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algn="ctr"/>
            <a:r>
              <a:rPr lang="en-US" sz="36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When did really good growing conditions occur?</a:t>
            </a:r>
          </a:p>
          <a:p>
            <a:pPr algn="ctr"/>
            <a:r>
              <a:rPr lang="en-US" sz="36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When did the fire occur?</a:t>
            </a:r>
          </a:p>
          <a:p>
            <a:pPr algn="ctr"/>
            <a:r>
              <a:rPr lang="en-US" sz="36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When </a:t>
            </a:r>
            <a:r>
              <a:rPr lang="en-US" sz="3600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did poor </a:t>
            </a:r>
            <a:r>
              <a:rPr lang="en-US" sz="3600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growing conditions affect </a:t>
            </a:r>
            <a:r>
              <a:rPr lang="en-US" sz="3600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the tree’s growth?</a:t>
            </a:r>
            <a:endParaRPr lang="en-US" sz="36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34175" y="131004"/>
            <a:ext cx="11753385" cy="1234543"/>
          </a:xfrm>
          <a:prstGeom prst="rect">
            <a:avLst/>
          </a:prstGeom>
          <a:solidFill>
            <a:srgbClr val="663300"/>
          </a:solidFill>
          <a:ln>
            <a:noFill/>
          </a:ln>
          <a:effectLst>
            <a:softEdge rad="63500"/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What does this tree tell us about its life?</a:t>
            </a:r>
            <a:endParaRPr lang="en-US" sz="48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09CFE853-E395-4AF6-8026-BCBA1C7A6F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0431" y="6079447"/>
            <a:ext cx="1323949" cy="597197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3BEE7368-FE24-4C3B-ADF4-1C46795C4B53}"/>
              </a:ext>
            </a:extLst>
          </p:cNvPr>
          <p:cNvGrpSpPr/>
          <p:nvPr/>
        </p:nvGrpSpPr>
        <p:grpSpPr>
          <a:xfrm>
            <a:off x="5611846" y="1670663"/>
            <a:ext cx="6192534" cy="4308423"/>
            <a:chOff x="5809070" y="1706939"/>
            <a:chExt cx="5039161" cy="3367085"/>
          </a:xfrm>
        </p:grpSpPr>
        <p:pic>
          <p:nvPicPr>
            <p:cNvPr id="9" name="Picture 2" descr="tree_rings_2">
              <a:extLst>
                <a:ext uri="{FF2B5EF4-FFF2-40B4-BE49-F238E27FC236}">
                  <a16:creationId xmlns:a16="http://schemas.microsoft.com/office/drawing/2014/main" xmlns="" id="{580F0E92-D49F-47C5-9014-3B9A649D074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52" t="5498" r="3253" b="24186"/>
            <a:stretch/>
          </p:blipFill>
          <p:spPr bwMode="auto">
            <a:xfrm>
              <a:off x="5809070" y="1706939"/>
              <a:ext cx="5039161" cy="33670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xmlns="" id="{8A5727FE-3AD6-40CD-8581-472D3FA36A02}"/>
                </a:ext>
              </a:extLst>
            </p:cNvPr>
            <p:cNvSpPr/>
            <p:nvPr/>
          </p:nvSpPr>
          <p:spPr>
            <a:xfrm>
              <a:off x="5891489" y="4512685"/>
              <a:ext cx="2230536" cy="5613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DA1A061C-3893-4EA4-9F6C-632F7850C0C0}"/>
                </a:ext>
              </a:extLst>
            </p:cNvPr>
            <p:cNvSpPr/>
            <p:nvPr/>
          </p:nvSpPr>
          <p:spPr>
            <a:xfrm>
              <a:off x="8122025" y="4715435"/>
              <a:ext cx="268940" cy="3585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057E9890-0C6D-47AB-B1DB-9B872161265D}"/>
                </a:ext>
              </a:extLst>
            </p:cNvPr>
            <p:cNvSpPr/>
            <p:nvPr/>
          </p:nvSpPr>
          <p:spPr>
            <a:xfrm>
              <a:off x="8204443" y="4858870"/>
              <a:ext cx="520320" cy="21515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32348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1624</TotalTime>
  <Words>605</Words>
  <Application>Microsoft Office PowerPoint</Application>
  <PresentationFormat>Widescreen</PresentationFormat>
  <Paragraphs>79</Paragraphs>
  <Slides>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Century Gothic</vt:lpstr>
      <vt:lpstr>Microsoft Sans Serif</vt:lpstr>
      <vt:lpstr>Office Theme</vt:lpstr>
      <vt:lpstr>How does a Tree Talk to You?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ABAC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Tree Rings</dc:title>
  <dc:creator>GMA</dc:creator>
  <cp:lastModifiedBy>Kelly Jo. Scott</cp:lastModifiedBy>
  <cp:revision>75</cp:revision>
  <dcterms:created xsi:type="dcterms:W3CDTF">2017-06-29T18:23:25Z</dcterms:created>
  <dcterms:modified xsi:type="dcterms:W3CDTF">2018-07-05T13:43:24Z</dcterms:modified>
</cp:coreProperties>
</file>