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4"/>
  </p:notesMasterIdLst>
  <p:sldIdLst>
    <p:sldId id="256" r:id="rId2"/>
    <p:sldId id="257" r:id="rId3"/>
    <p:sldId id="270" r:id="rId4"/>
    <p:sldId id="269" r:id="rId5"/>
    <p:sldId id="271" r:id="rId6"/>
    <p:sldId id="258" r:id="rId7"/>
    <p:sldId id="259" r:id="rId8"/>
    <p:sldId id="260" r:id="rId9"/>
    <p:sldId id="261" r:id="rId10"/>
    <p:sldId id="272" r:id="rId11"/>
    <p:sldId id="267" r:id="rId12"/>
    <p:sldId id="26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5F51"/>
    <a:srgbClr val="0056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655" autoAdjust="0"/>
  </p:normalViewPr>
  <p:slideViewPr>
    <p:cSldViewPr snapToGrid="0">
      <p:cViewPr varScale="1">
        <p:scale>
          <a:sx n="104" d="100"/>
          <a:sy n="104" d="100"/>
        </p:scale>
        <p:origin x="24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6322AD-2223-477B-B5BA-A910BBFD6B0F}" type="datetimeFigureOut">
              <a:rPr lang="en-US" smtClean="0"/>
              <a:t>10/14/2022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F4D51-564B-4EE6-B42F-00ED52266434}" type="slidenum">
              <a:rPr lang="en-US" smtClean="0"/>
              <a:t>‹#›</a:t>
            </a:fld>
            <a:endParaRPr lang="en-US"/>
          </a:p>
        </p:txBody>
      </p:sp>
    </p:spTree>
    <p:extLst>
      <p:ext uri="{BB962C8B-B14F-4D97-AF65-F5344CB8AC3E}">
        <p14:creationId xmlns:p14="http://schemas.microsoft.com/office/powerpoint/2010/main" val="1718871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the students that it takes steps to make something. This is about the steps to making a shirt.</a:t>
            </a:r>
          </a:p>
        </p:txBody>
      </p:sp>
      <p:sp>
        <p:nvSpPr>
          <p:cNvPr id="4" name="Slide Number Placeholder 3"/>
          <p:cNvSpPr>
            <a:spLocks noGrp="1"/>
          </p:cNvSpPr>
          <p:nvPr>
            <p:ph type="sldNum" sz="quarter" idx="5"/>
          </p:nvPr>
        </p:nvSpPr>
        <p:spPr/>
        <p:txBody>
          <a:bodyPr/>
          <a:lstStyle/>
          <a:p>
            <a:fld id="{049F4D51-564B-4EE6-B42F-00ED52266434}" type="slidenum">
              <a:rPr lang="en-US" smtClean="0"/>
              <a:t>1</a:t>
            </a:fld>
            <a:endParaRPr lang="en-US"/>
          </a:p>
        </p:txBody>
      </p:sp>
    </p:spTree>
    <p:extLst>
      <p:ext uri="{BB962C8B-B14F-4D97-AF65-F5344CB8AC3E}">
        <p14:creationId xmlns:p14="http://schemas.microsoft.com/office/powerpoint/2010/main" val="1204360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F4D51-564B-4EE6-B42F-00ED52266434}" type="slidenum">
              <a:rPr lang="en-US" smtClean="0"/>
              <a:t>10</a:t>
            </a:fld>
            <a:endParaRPr lang="en-US"/>
          </a:p>
        </p:txBody>
      </p:sp>
    </p:spTree>
    <p:extLst>
      <p:ext uri="{BB962C8B-B14F-4D97-AF65-F5344CB8AC3E}">
        <p14:creationId xmlns:p14="http://schemas.microsoft.com/office/powerpoint/2010/main" val="2242497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students put the pictures in order. The numbered steps are correct and that can help provide hints. When ready, click the right mouse button and the pictures will move in the correct order. </a:t>
            </a:r>
          </a:p>
        </p:txBody>
      </p:sp>
      <p:sp>
        <p:nvSpPr>
          <p:cNvPr id="4" name="Slide Number Placeholder 3"/>
          <p:cNvSpPr>
            <a:spLocks noGrp="1"/>
          </p:cNvSpPr>
          <p:nvPr>
            <p:ph type="sldNum" sz="quarter" idx="5"/>
          </p:nvPr>
        </p:nvSpPr>
        <p:spPr/>
        <p:txBody>
          <a:bodyPr/>
          <a:lstStyle/>
          <a:p>
            <a:fld id="{049F4D51-564B-4EE6-B42F-00ED52266434}" type="slidenum">
              <a:rPr lang="en-US" smtClean="0"/>
              <a:t>11</a:t>
            </a:fld>
            <a:endParaRPr lang="en-US"/>
          </a:p>
        </p:txBody>
      </p:sp>
    </p:spTree>
    <p:extLst>
      <p:ext uri="{BB962C8B-B14F-4D97-AF65-F5344CB8AC3E}">
        <p14:creationId xmlns:p14="http://schemas.microsoft.com/office/powerpoint/2010/main" val="2168057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Detailed instructions:</a:t>
            </a:r>
          </a:p>
          <a:p>
            <a:pPr marL="800100" lvl="1" indent="-342900">
              <a:buFont typeface="+mj-lt"/>
              <a:buAutoNum type="arabicParenR"/>
            </a:pPr>
            <a:r>
              <a:rPr lang="en-US" dirty="0"/>
              <a:t>Instruct students to use scissors to cut the paper in half along the long dotted line</a:t>
            </a:r>
          </a:p>
          <a:p>
            <a:pPr marL="800100" lvl="1" indent="-342900">
              <a:buFont typeface="+mj-lt"/>
              <a:buAutoNum type="arabicParenR"/>
            </a:pPr>
            <a:r>
              <a:rPr lang="en-US" dirty="0"/>
              <a:t>Then instruct students to cut around the pictures with the dotted lines</a:t>
            </a:r>
          </a:p>
          <a:p>
            <a:pPr marL="800100" lvl="1" indent="-342900">
              <a:buFont typeface="+mj-lt"/>
              <a:buAutoNum type="arabicParenR"/>
            </a:pPr>
            <a:r>
              <a:rPr lang="en-US" dirty="0"/>
              <a:t>Allow students to apply glue to each box with the glue icon</a:t>
            </a:r>
          </a:p>
          <a:p>
            <a:pPr marL="800100" lvl="1" indent="-342900">
              <a:buFont typeface="+mj-lt"/>
              <a:buAutoNum type="arabicParenR"/>
            </a:pPr>
            <a:r>
              <a:rPr lang="en-US" dirty="0"/>
              <a:t>Guide the students on where each picture fits into the sequence</a:t>
            </a:r>
          </a:p>
          <a:p>
            <a:pPr marL="800100" lvl="1" indent="-342900">
              <a:buFont typeface="+mj-lt"/>
              <a:buAutoNum type="arabicParenR"/>
            </a:pPr>
            <a:r>
              <a:rPr lang="en-US" dirty="0"/>
              <a:t>Help students fold their newly placed pictures into a book</a:t>
            </a:r>
          </a:p>
          <a:p>
            <a:pPr marL="800100" lvl="1" indent="-342900">
              <a:buFont typeface="+mj-lt"/>
              <a:buAutoNum type="arabicParenR"/>
            </a:pPr>
            <a:r>
              <a:rPr lang="en-US" dirty="0"/>
              <a:t>Begin by folding the title page towards the back then folding the first picture to the inside, repeat with the rest of the pictures (accordion folding)</a:t>
            </a:r>
          </a:p>
          <a:p>
            <a:endParaRPr lang="en-US" dirty="0"/>
          </a:p>
        </p:txBody>
      </p:sp>
      <p:sp>
        <p:nvSpPr>
          <p:cNvPr id="4" name="Slide Number Placeholder 3"/>
          <p:cNvSpPr>
            <a:spLocks noGrp="1"/>
          </p:cNvSpPr>
          <p:nvPr>
            <p:ph type="sldNum" sz="quarter" idx="5"/>
          </p:nvPr>
        </p:nvSpPr>
        <p:spPr/>
        <p:txBody>
          <a:bodyPr/>
          <a:lstStyle/>
          <a:p>
            <a:fld id="{049F4D51-564B-4EE6-B42F-00ED52266434}" type="slidenum">
              <a:rPr lang="en-US" smtClean="0"/>
              <a:t>12</a:t>
            </a:fld>
            <a:endParaRPr lang="en-US"/>
          </a:p>
        </p:txBody>
      </p:sp>
    </p:spTree>
    <p:extLst>
      <p:ext uri="{BB962C8B-B14F-4D97-AF65-F5344CB8AC3E}">
        <p14:creationId xmlns:p14="http://schemas.microsoft.com/office/powerpoint/2010/main" val="3057547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the students of My Family’s Cotton Farm. Discuss how cotton is a plant that farmers grow for us to use. Cotton is one type of crop that farmers grow.</a:t>
            </a:r>
          </a:p>
        </p:txBody>
      </p:sp>
      <p:sp>
        <p:nvSpPr>
          <p:cNvPr id="4" name="Slide Number Placeholder 3"/>
          <p:cNvSpPr>
            <a:spLocks noGrp="1"/>
          </p:cNvSpPr>
          <p:nvPr>
            <p:ph type="sldNum" sz="quarter" idx="5"/>
          </p:nvPr>
        </p:nvSpPr>
        <p:spPr/>
        <p:txBody>
          <a:bodyPr/>
          <a:lstStyle/>
          <a:p>
            <a:fld id="{049F4D51-564B-4EE6-B42F-00ED52266434}" type="slidenum">
              <a:rPr lang="en-US" smtClean="0"/>
              <a:t>2</a:t>
            </a:fld>
            <a:endParaRPr lang="en-US"/>
          </a:p>
        </p:txBody>
      </p:sp>
    </p:spTree>
    <p:extLst>
      <p:ext uri="{BB962C8B-B14F-4D97-AF65-F5344CB8AC3E}">
        <p14:creationId xmlns:p14="http://schemas.microsoft.com/office/powerpoint/2010/main" val="4225579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for the top green arrow to appear: point out to students that the white fluffy stuff (fibers) is what is used to make most items from cotton</a:t>
            </a:r>
          </a:p>
          <a:p>
            <a:r>
              <a:rPr lang="en-US" dirty="0"/>
              <a:t>Click for the bottom green arrow to appear: point out to students that the ‘leftovers,’ like the seeds and dead plant material, is used to make livestock feed.</a:t>
            </a:r>
          </a:p>
        </p:txBody>
      </p:sp>
      <p:sp>
        <p:nvSpPr>
          <p:cNvPr id="4" name="Slide Number Placeholder 3"/>
          <p:cNvSpPr>
            <a:spLocks noGrp="1"/>
          </p:cNvSpPr>
          <p:nvPr>
            <p:ph type="sldNum" sz="quarter" idx="5"/>
          </p:nvPr>
        </p:nvSpPr>
        <p:spPr/>
        <p:txBody>
          <a:bodyPr/>
          <a:lstStyle/>
          <a:p>
            <a:fld id="{049F4D51-564B-4EE6-B42F-00ED52266434}" type="slidenum">
              <a:rPr lang="en-US" smtClean="0"/>
              <a:t>3</a:t>
            </a:fld>
            <a:endParaRPr lang="en-US"/>
          </a:p>
        </p:txBody>
      </p:sp>
    </p:spTree>
    <p:extLst>
      <p:ext uri="{BB962C8B-B14F-4D97-AF65-F5344CB8AC3E}">
        <p14:creationId xmlns:p14="http://schemas.microsoft.com/office/powerpoint/2010/main" val="264712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students look at the pictures to discover more cotton products.</a:t>
            </a:r>
          </a:p>
        </p:txBody>
      </p:sp>
      <p:sp>
        <p:nvSpPr>
          <p:cNvPr id="4" name="Slide Number Placeholder 3"/>
          <p:cNvSpPr>
            <a:spLocks noGrp="1"/>
          </p:cNvSpPr>
          <p:nvPr>
            <p:ph type="sldNum" sz="quarter" idx="5"/>
          </p:nvPr>
        </p:nvSpPr>
        <p:spPr/>
        <p:txBody>
          <a:bodyPr/>
          <a:lstStyle/>
          <a:p>
            <a:fld id="{049F4D51-564B-4EE6-B42F-00ED52266434}" type="slidenum">
              <a:rPr lang="en-US" smtClean="0"/>
              <a:t>4</a:t>
            </a:fld>
            <a:endParaRPr lang="en-US"/>
          </a:p>
        </p:txBody>
      </p:sp>
    </p:spTree>
    <p:extLst>
      <p:ext uri="{BB962C8B-B14F-4D97-AF65-F5344CB8AC3E}">
        <p14:creationId xmlns:p14="http://schemas.microsoft.com/office/powerpoint/2010/main" val="2822544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transition words (first, second, third; first, then, finally; after, then) by having the students name the steps to grow cotton. </a:t>
            </a:r>
          </a:p>
          <a:p>
            <a:endParaRPr lang="en-US" dirty="0"/>
          </a:p>
        </p:txBody>
      </p:sp>
      <p:sp>
        <p:nvSpPr>
          <p:cNvPr id="4" name="Slide Number Placeholder 3"/>
          <p:cNvSpPr>
            <a:spLocks noGrp="1"/>
          </p:cNvSpPr>
          <p:nvPr>
            <p:ph type="sldNum" sz="quarter" idx="5"/>
          </p:nvPr>
        </p:nvSpPr>
        <p:spPr/>
        <p:txBody>
          <a:bodyPr/>
          <a:lstStyle/>
          <a:p>
            <a:fld id="{049F4D51-564B-4EE6-B42F-00ED52266434}" type="slidenum">
              <a:rPr lang="en-US" smtClean="0"/>
              <a:t>5</a:t>
            </a:fld>
            <a:endParaRPr lang="en-US"/>
          </a:p>
        </p:txBody>
      </p:sp>
    </p:spTree>
    <p:extLst>
      <p:ext uri="{BB962C8B-B14F-4D97-AF65-F5344CB8AC3E}">
        <p14:creationId xmlns:p14="http://schemas.microsoft.com/office/powerpoint/2010/main" val="2263354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first step after harvesting, the cotton gin. The gin is a machine which separates the seed from the fibers (shown). Click to show how the fibers, or lint, is pressed into a bale. Click to show the stored bales waiting to be sent to factories for processing. Many times these are textile factories which make cotton fabric. </a:t>
            </a:r>
          </a:p>
        </p:txBody>
      </p:sp>
      <p:sp>
        <p:nvSpPr>
          <p:cNvPr id="4" name="Slide Number Placeholder 3"/>
          <p:cNvSpPr>
            <a:spLocks noGrp="1"/>
          </p:cNvSpPr>
          <p:nvPr>
            <p:ph type="sldNum" sz="quarter" idx="5"/>
          </p:nvPr>
        </p:nvSpPr>
        <p:spPr/>
        <p:txBody>
          <a:bodyPr/>
          <a:lstStyle/>
          <a:p>
            <a:fld id="{049F4D51-564B-4EE6-B42F-00ED52266434}" type="slidenum">
              <a:rPr lang="en-US" smtClean="0"/>
              <a:t>6</a:t>
            </a:fld>
            <a:endParaRPr lang="en-US"/>
          </a:p>
        </p:txBody>
      </p:sp>
    </p:spTree>
    <p:extLst>
      <p:ext uri="{BB962C8B-B14F-4D97-AF65-F5344CB8AC3E}">
        <p14:creationId xmlns:p14="http://schemas.microsoft.com/office/powerpoint/2010/main" val="165266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lint is eventually spun into thread. Thread can be very thin (perhaps bring in a spool of thread) or it can be spun thicker, like yarn.</a:t>
            </a:r>
          </a:p>
        </p:txBody>
      </p:sp>
      <p:sp>
        <p:nvSpPr>
          <p:cNvPr id="4" name="Slide Number Placeholder 3"/>
          <p:cNvSpPr>
            <a:spLocks noGrp="1"/>
          </p:cNvSpPr>
          <p:nvPr>
            <p:ph type="sldNum" sz="quarter" idx="5"/>
          </p:nvPr>
        </p:nvSpPr>
        <p:spPr/>
        <p:txBody>
          <a:bodyPr/>
          <a:lstStyle/>
          <a:p>
            <a:fld id="{049F4D51-564B-4EE6-B42F-00ED52266434}" type="slidenum">
              <a:rPr lang="en-US" smtClean="0"/>
              <a:t>7</a:t>
            </a:fld>
            <a:endParaRPr lang="en-US"/>
          </a:p>
        </p:txBody>
      </p:sp>
    </p:spTree>
    <p:extLst>
      <p:ext uri="{BB962C8B-B14F-4D97-AF65-F5344CB8AC3E}">
        <p14:creationId xmlns:p14="http://schemas.microsoft.com/office/powerpoint/2010/main" val="534030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F4D51-564B-4EE6-B42F-00ED52266434}" type="slidenum">
              <a:rPr lang="en-US" smtClean="0"/>
              <a:t>8</a:t>
            </a:fld>
            <a:endParaRPr lang="en-US"/>
          </a:p>
        </p:txBody>
      </p:sp>
    </p:spTree>
    <p:extLst>
      <p:ext uri="{BB962C8B-B14F-4D97-AF65-F5344CB8AC3E}">
        <p14:creationId xmlns:p14="http://schemas.microsoft.com/office/powerpoint/2010/main" val="264412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fabric is sent to other factories to make the clothes; while other bolts of fabric is sent to stores. Consumers can buy bolts of fabric for their own use.</a:t>
            </a:r>
          </a:p>
        </p:txBody>
      </p:sp>
      <p:sp>
        <p:nvSpPr>
          <p:cNvPr id="4" name="Slide Number Placeholder 3"/>
          <p:cNvSpPr>
            <a:spLocks noGrp="1"/>
          </p:cNvSpPr>
          <p:nvPr>
            <p:ph type="sldNum" sz="quarter" idx="5"/>
          </p:nvPr>
        </p:nvSpPr>
        <p:spPr/>
        <p:txBody>
          <a:bodyPr/>
          <a:lstStyle/>
          <a:p>
            <a:fld id="{049F4D51-564B-4EE6-B42F-00ED52266434}" type="slidenum">
              <a:rPr lang="en-US" smtClean="0"/>
              <a:t>9</a:t>
            </a:fld>
            <a:endParaRPr lang="en-US"/>
          </a:p>
        </p:txBody>
      </p:sp>
    </p:spTree>
    <p:extLst>
      <p:ext uri="{BB962C8B-B14F-4D97-AF65-F5344CB8AC3E}">
        <p14:creationId xmlns:p14="http://schemas.microsoft.com/office/powerpoint/2010/main" val="74674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6843" y="3887812"/>
            <a:ext cx="1219566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6843" y="2059012"/>
            <a:ext cx="12195668"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72440" y="2194560"/>
            <a:ext cx="11247120" cy="1739347"/>
          </a:xfrm>
        </p:spPr>
        <p:txBody>
          <a:bodyPr tIns="45720" bIns="45720" anchor="ctr">
            <a:normAutofit/>
          </a:bodyPr>
          <a:lstStyle>
            <a:lvl1pPr algn="ctr">
              <a:lnSpc>
                <a:spcPct val="80000"/>
              </a:lnSpc>
              <a:defRPr sz="6000" spc="15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342900" y="3915938"/>
            <a:ext cx="11506200" cy="457200"/>
          </a:xfrm>
        </p:spPr>
        <p:txBody>
          <a:bodyPr>
            <a:normAutofit/>
          </a:bodyPr>
          <a:lstStyle>
            <a:lvl1pPr marL="0" indent="0" algn="ctr">
              <a:buNone/>
              <a:defRPr sz="2000">
                <a:solidFill>
                  <a:srgbClr val="FFFFFF"/>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D2D83245-9827-4773-834E-C58883457DE7}" type="datetimeFigureOut">
              <a:rPr lang="en-US" smtClean="0"/>
              <a:t>10/14/2022</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CDEEF11-145D-4391-A38D-3793D7465500}" type="slidenum">
              <a:rPr lang="en-US" smtClean="0"/>
              <a:t>‹#›</a:t>
            </a:fld>
            <a:endParaRPr lang="en-US"/>
          </a:p>
        </p:txBody>
      </p:sp>
    </p:spTree>
    <p:extLst>
      <p:ext uri="{BB962C8B-B14F-4D97-AF65-F5344CB8AC3E}">
        <p14:creationId xmlns:p14="http://schemas.microsoft.com/office/powerpoint/2010/main" val="1861583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D83245-9827-4773-834E-C58883457DE7}" type="datetimeFigureOut">
              <a:rPr lang="en-US" smtClean="0"/>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EEF11-145D-4391-A38D-3793D7465500}" type="slidenum">
              <a:rPr lang="en-US" smtClean="0"/>
              <a:t>‹#›</a:t>
            </a:fld>
            <a:endParaRPr lang="en-US"/>
          </a:p>
        </p:txBody>
      </p:sp>
    </p:spTree>
    <p:extLst>
      <p:ext uri="{BB962C8B-B14F-4D97-AF65-F5344CB8AC3E}">
        <p14:creationId xmlns:p14="http://schemas.microsoft.com/office/powerpoint/2010/main" val="858570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D2D83245-9827-4773-834E-C58883457DE7}" type="datetimeFigureOut">
              <a:rPr lang="en-US" smtClean="0"/>
              <a:t>10/14/2022</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DCDEEF11-145D-4391-A38D-3793D7465500}" type="slidenum">
              <a:rPr lang="en-US" smtClean="0"/>
              <a:t>‹#›</a:t>
            </a:fld>
            <a:endParaRPr lang="en-US"/>
          </a:p>
        </p:txBody>
      </p:sp>
    </p:spTree>
    <p:extLst>
      <p:ext uri="{BB962C8B-B14F-4D97-AF65-F5344CB8AC3E}">
        <p14:creationId xmlns:p14="http://schemas.microsoft.com/office/powerpoint/2010/main" val="2123479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D83245-9827-4773-834E-C58883457DE7}" type="datetimeFigureOut">
              <a:rPr lang="en-US" smtClean="0"/>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EEF11-145D-4391-A38D-3793D7465500}" type="slidenum">
              <a:rPr lang="en-US" smtClean="0"/>
              <a:t>‹#›</a:t>
            </a:fld>
            <a:endParaRPr lang="en-US"/>
          </a:p>
        </p:txBody>
      </p:sp>
    </p:spTree>
    <p:extLst>
      <p:ext uri="{BB962C8B-B14F-4D97-AF65-F5344CB8AC3E}">
        <p14:creationId xmlns:p14="http://schemas.microsoft.com/office/powerpoint/2010/main" val="1916647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43" y="3887812"/>
            <a:ext cx="1219566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75488" y="2194560"/>
            <a:ext cx="11247120" cy="1737360"/>
          </a:xfrm>
        </p:spPr>
        <p:txBody>
          <a:bodyPr anchor="ctr">
            <a:noAutofit/>
          </a:bodyPr>
          <a:lstStyle>
            <a:lvl1pPr algn="ctr">
              <a:lnSpc>
                <a:spcPct val="80000"/>
              </a:lnSpc>
              <a:defRPr sz="6000" b="0" spc="150"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47472" y="3911827"/>
            <a:ext cx="11503152" cy="457200"/>
          </a:xfrm>
        </p:spPr>
        <p:txBody>
          <a:bodyPr anchor="t">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D2D83245-9827-4773-834E-C58883457DE7}" type="datetimeFigureOut">
              <a:rPr lang="en-US" smtClean="0"/>
              <a:t>10/14/2022</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CDEEF11-145D-4391-A38D-3793D7465500}" type="slidenum">
              <a:rPr lang="en-US" smtClean="0"/>
              <a:t>‹#›</a:t>
            </a:fld>
            <a:endParaRPr lang="en-US"/>
          </a:p>
        </p:txBody>
      </p:sp>
    </p:spTree>
    <p:extLst>
      <p:ext uri="{BB962C8B-B14F-4D97-AF65-F5344CB8AC3E}">
        <p14:creationId xmlns:p14="http://schemas.microsoft.com/office/powerpoint/2010/main" val="2500600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D83245-9827-4773-834E-C58883457DE7}" type="datetimeFigureOut">
              <a:rPr lang="en-US" smtClean="0"/>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EEF11-145D-4391-A38D-3793D7465500}" type="slidenum">
              <a:rPr lang="en-US" smtClean="0"/>
              <a:t>‹#›</a:t>
            </a:fld>
            <a:endParaRPr lang="en-US"/>
          </a:p>
        </p:txBody>
      </p:sp>
    </p:spTree>
    <p:extLst>
      <p:ext uri="{BB962C8B-B14F-4D97-AF65-F5344CB8AC3E}">
        <p14:creationId xmlns:p14="http://schemas.microsoft.com/office/powerpoint/2010/main" val="1108517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D83245-9827-4773-834E-C58883457DE7}" type="datetimeFigureOut">
              <a:rPr lang="en-US" smtClean="0"/>
              <a:t>10/14/2022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DEEF11-145D-4391-A38D-3793D7465500}" type="slidenum">
              <a:rPr lang="en-US" smtClean="0"/>
              <a:t>‹#›</a:t>
            </a:fld>
            <a:endParaRPr lang="en-US"/>
          </a:p>
        </p:txBody>
      </p:sp>
    </p:spTree>
    <p:extLst>
      <p:ext uri="{BB962C8B-B14F-4D97-AF65-F5344CB8AC3E}">
        <p14:creationId xmlns:p14="http://schemas.microsoft.com/office/powerpoint/2010/main" val="2034283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D83245-9827-4773-834E-C58883457DE7}" type="datetimeFigureOut">
              <a:rPr lang="en-US" smtClean="0"/>
              <a:t>10/14/2022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DEEF11-145D-4391-A38D-3793D7465500}" type="slidenum">
              <a:rPr lang="en-US" smtClean="0"/>
              <a:t>‹#›</a:t>
            </a:fld>
            <a:endParaRPr lang="en-US"/>
          </a:p>
        </p:txBody>
      </p:sp>
    </p:spTree>
    <p:extLst>
      <p:ext uri="{BB962C8B-B14F-4D97-AF65-F5344CB8AC3E}">
        <p14:creationId xmlns:p14="http://schemas.microsoft.com/office/powerpoint/2010/main" val="2522792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D83245-9827-4773-834E-C58883457DE7}" type="datetimeFigureOut">
              <a:rPr lang="en-US" smtClean="0"/>
              <a:t>10/14/2022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DEEF11-145D-4391-A38D-3793D7465500}" type="slidenum">
              <a:rPr lang="en-US" smtClean="0"/>
              <a:t>‹#›</a:t>
            </a:fld>
            <a:endParaRPr lang="en-US"/>
          </a:p>
        </p:txBody>
      </p:sp>
    </p:spTree>
    <p:extLst>
      <p:ext uri="{BB962C8B-B14F-4D97-AF65-F5344CB8AC3E}">
        <p14:creationId xmlns:p14="http://schemas.microsoft.com/office/powerpoint/2010/main" val="2791120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D83245-9827-4773-834E-C58883457DE7}" type="datetimeFigureOut">
              <a:rPr lang="en-US" smtClean="0"/>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EEF11-145D-4391-A38D-3793D7465500}" type="slidenum">
              <a:rPr lang="en-US" smtClean="0"/>
              <a:t>‹#›</a:t>
            </a:fld>
            <a:endParaRPr lang="en-US"/>
          </a:p>
        </p:txBody>
      </p:sp>
    </p:spTree>
    <p:extLst>
      <p:ext uri="{BB962C8B-B14F-4D97-AF65-F5344CB8AC3E}">
        <p14:creationId xmlns:p14="http://schemas.microsoft.com/office/powerpoint/2010/main" val="838169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D83245-9827-4773-834E-C58883457DE7}" type="datetimeFigureOut">
              <a:rPr lang="en-US" smtClean="0"/>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EEF11-145D-4391-A38D-3793D7465500}" type="slidenum">
              <a:rPr lang="en-US" smtClean="0"/>
              <a:t>‹#›</a:t>
            </a:fld>
            <a:endParaRPr lang="en-US"/>
          </a:p>
        </p:txBody>
      </p:sp>
    </p:spTree>
    <p:extLst>
      <p:ext uri="{BB962C8B-B14F-4D97-AF65-F5344CB8AC3E}">
        <p14:creationId xmlns:p14="http://schemas.microsoft.com/office/powerpoint/2010/main" val="2487554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D2D83245-9827-4773-834E-C58883457DE7}" type="datetimeFigureOut">
              <a:rPr lang="en-US" smtClean="0"/>
              <a:t>10/14/2022</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DCDEEF11-145D-4391-A38D-3793D7465500}" type="slidenum">
              <a:rPr lang="en-US" smtClean="0"/>
              <a:t>‹#›</a:t>
            </a:fld>
            <a:endParaRPr lang="en-US"/>
          </a:p>
        </p:txBody>
      </p:sp>
    </p:spTree>
    <p:extLst>
      <p:ext uri="{BB962C8B-B14F-4D97-AF65-F5344CB8AC3E}">
        <p14:creationId xmlns:p14="http://schemas.microsoft.com/office/powerpoint/2010/main" val="2717715478"/>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85000"/>
        </a:lnSpc>
        <a:spcBef>
          <a:spcPct val="0"/>
        </a:spcBef>
        <a:buNone/>
        <a:defRPr sz="4000" kern="1200" cap="all"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hyperlink" Target="https://pixabay.com/photos/cloth-fabric-textile-silk-cotton-123781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Colourful folded t-shirts">
            <a:extLst>
              <a:ext uri="{FF2B5EF4-FFF2-40B4-BE49-F238E27FC236}">
                <a16:creationId xmlns:a16="http://schemas.microsoft.com/office/drawing/2014/main" id="{57212611-F87A-4A78-B9F9-6653892366C0}"/>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9124" y="10"/>
            <a:ext cx="12191980" cy="6857990"/>
          </a:xfrm>
          <a:prstGeom prst="rect">
            <a:avLst/>
          </a:prstGeom>
        </p:spPr>
      </p:pic>
      <p:sp>
        <p:nvSpPr>
          <p:cNvPr id="2" name="Title 1">
            <a:extLst>
              <a:ext uri="{FF2B5EF4-FFF2-40B4-BE49-F238E27FC236}">
                <a16:creationId xmlns:a16="http://schemas.microsoft.com/office/drawing/2014/main" id="{6651B722-BCDF-43F4-AF8E-485E399AC3DD}"/>
              </a:ext>
            </a:extLst>
          </p:cNvPr>
          <p:cNvSpPr>
            <a:spLocks noGrp="1"/>
          </p:cNvSpPr>
          <p:nvPr>
            <p:ph type="ctrTitle"/>
          </p:nvPr>
        </p:nvSpPr>
        <p:spPr>
          <a:xfrm>
            <a:off x="9144" y="2194560"/>
            <a:ext cx="12179808" cy="1739347"/>
          </a:xfrm>
          <a:solidFill>
            <a:schemeClr val="accent2"/>
          </a:solidFill>
        </p:spPr>
        <p:txBody>
          <a:bodyPr>
            <a:normAutofit/>
          </a:bodyPr>
          <a:lstStyle/>
          <a:p>
            <a:r>
              <a:rPr lang="en-US" cap="none" dirty="0">
                <a:solidFill>
                  <a:schemeClr val="tx1"/>
                </a:solidFill>
                <a:latin typeface="Cooper Black" panose="0208090404030B020404" pitchFamily="18" charset="0"/>
              </a:rPr>
              <a:t>How Does Cotton Make A Shirt?</a:t>
            </a:r>
          </a:p>
        </p:txBody>
      </p:sp>
      <p:sp>
        <p:nvSpPr>
          <p:cNvPr id="3" name="Subtitle 2">
            <a:extLst>
              <a:ext uri="{FF2B5EF4-FFF2-40B4-BE49-F238E27FC236}">
                <a16:creationId xmlns:a16="http://schemas.microsoft.com/office/drawing/2014/main" id="{A121A0DC-D713-49F6-977C-25E091C20593}"/>
              </a:ext>
            </a:extLst>
          </p:cNvPr>
          <p:cNvSpPr>
            <a:spLocks noGrp="1"/>
          </p:cNvSpPr>
          <p:nvPr>
            <p:ph type="subTitle" idx="1"/>
          </p:nvPr>
        </p:nvSpPr>
        <p:spPr>
          <a:xfrm>
            <a:off x="347472" y="3913632"/>
            <a:ext cx="11503152" cy="457200"/>
          </a:xfrm>
          <a:solidFill>
            <a:schemeClr val="accent1"/>
          </a:solidFill>
        </p:spPr>
        <p:txBody>
          <a:bodyPr>
            <a:normAutofit/>
          </a:bodyPr>
          <a:lstStyle/>
          <a:p>
            <a:r>
              <a:rPr lang="en-US" i="1" dirty="0"/>
              <a:t>My Family’s Cotton Farm </a:t>
            </a:r>
            <a:r>
              <a:rPr lang="en-US" dirty="0"/>
              <a:t>Social Studies Lesson</a:t>
            </a:r>
          </a:p>
        </p:txBody>
      </p:sp>
      <p:pic>
        <p:nvPicPr>
          <p:cNvPr id="6" name="Picture 5" descr="Shape&#10;&#10;Description automatically generated with medium confidence">
            <a:extLst>
              <a:ext uri="{FF2B5EF4-FFF2-40B4-BE49-F238E27FC236}">
                <a16:creationId xmlns:a16="http://schemas.microsoft.com/office/drawing/2014/main" id="{7FA810F6-1CE2-B85A-8F6C-94CAECB2D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355" y="5762707"/>
            <a:ext cx="1802901" cy="882769"/>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B07283DF-50FC-B2E2-F3BD-75F664AD0F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7564" y="5762707"/>
            <a:ext cx="2519081" cy="882769"/>
          </a:xfrm>
          <a:prstGeom prst="rect">
            <a:avLst/>
          </a:prstGeom>
        </p:spPr>
      </p:pic>
    </p:spTree>
    <p:extLst>
      <p:ext uri="{BB962C8B-B14F-4D97-AF65-F5344CB8AC3E}">
        <p14:creationId xmlns:p14="http://schemas.microsoft.com/office/powerpoint/2010/main" val="3653214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734FD-BF70-470F-A853-67B2D0DD2923}"/>
              </a:ext>
            </a:extLst>
          </p:cNvPr>
          <p:cNvSpPr>
            <a:spLocks noGrp="1"/>
          </p:cNvSpPr>
          <p:nvPr>
            <p:ph type="title"/>
          </p:nvPr>
        </p:nvSpPr>
        <p:spPr>
          <a:xfrm>
            <a:off x="0" y="284176"/>
            <a:ext cx="12192000" cy="1508760"/>
          </a:xfrm>
        </p:spPr>
        <p:txBody>
          <a:bodyPr>
            <a:normAutofit/>
          </a:bodyPr>
          <a:lstStyle/>
          <a:p>
            <a:pPr algn="ctr"/>
            <a:r>
              <a:rPr lang="en-US" sz="5400" cap="none" dirty="0">
                <a:latin typeface="Cooper Black" panose="0208090404030B020404" pitchFamily="18" charset="0"/>
              </a:rPr>
              <a:t>Step 5: Sewing</a:t>
            </a:r>
          </a:p>
        </p:txBody>
      </p:sp>
      <p:sp>
        <p:nvSpPr>
          <p:cNvPr id="3" name="Content Placeholder 2">
            <a:extLst>
              <a:ext uri="{FF2B5EF4-FFF2-40B4-BE49-F238E27FC236}">
                <a16:creationId xmlns:a16="http://schemas.microsoft.com/office/drawing/2014/main" id="{18C62151-18A3-4A40-9E17-3C02068F62C4}"/>
              </a:ext>
            </a:extLst>
          </p:cNvPr>
          <p:cNvSpPr>
            <a:spLocks noGrp="1"/>
          </p:cNvSpPr>
          <p:nvPr>
            <p:ph idx="1"/>
          </p:nvPr>
        </p:nvSpPr>
        <p:spPr>
          <a:xfrm>
            <a:off x="6992712" y="1933099"/>
            <a:ext cx="5027754" cy="3982509"/>
          </a:xfrm>
        </p:spPr>
        <p:txBody>
          <a:bodyPr>
            <a:normAutofit/>
          </a:bodyPr>
          <a:lstStyle/>
          <a:p>
            <a:pPr marL="0" indent="0">
              <a:buNone/>
            </a:pPr>
            <a:r>
              <a:rPr lang="en-US" sz="3600" dirty="0">
                <a:latin typeface="Comic Sans MS" panose="030F0702030302020204" pitchFamily="66" charset="0"/>
              </a:rPr>
              <a:t>Cotton fabric can now be used to sew shirts!</a:t>
            </a:r>
          </a:p>
          <a:p>
            <a:pPr marL="0" indent="0">
              <a:buNone/>
            </a:pPr>
            <a:endParaRPr lang="en-US" sz="3600" dirty="0">
              <a:latin typeface="Comic Sans MS" panose="030F0702030302020204" pitchFamily="66" charset="0"/>
            </a:endParaRPr>
          </a:p>
          <a:p>
            <a:pPr marL="0" indent="0">
              <a:buNone/>
            </a:pPr>
            <a:r>
              <a:rPr lang="en-US" sz="3600" dirty="0">
                <a:latin typeface="Comic Sans MS" panose="030F0702030302020204" pitchFamily="66" charset="0"/>
              </a:rPr>
              <a:t>Does someone in your family use cotton fabric to sew?</a:t>
            </a:r>
          </a:p>
        </p:txBody>
      </p:sp>
      <p:pic>
        <p:nvPicPr>
          <p:cNvPr id="13" name="Picture 12">
            <a:extLst>
              <a:ext uri="{FF2B5EF4-FFF2-40B4-BE49-F238E27FC236}">
                <a16:creationId xmlns:a16="http://schemas.microsoft.com/office/drawing/2014/main" id="{4091A9E9-79EE-414E-A8FF-193E82C93C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20931"/>
            <a:ext cx="6901170" cy="5037070"/>
          </a:xfrm>
          <a:prstGeom prst="rect">
            <a:avLst/>
          </a:prstGeom>
        </p:spPr>
      </p:pic>
      <p:pic>
        <p:nvPicPr>
          <p:cNvPr id="7" name="Graphic 6" descr="Alterations &amp; Tailoring outline">
            <a:extLst>
              <a:ext uri="{FF2B5EF4-FFF2-40B4-BE49-F238E27FC236}">
                <a16:creationId xmlns:a16="http://schemas.microsoft.com/office/drawing/2014/main" id="{9370A919-C9C3-4F28-8E5A-C93DBB970C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3532" y="4598330"/>
            <a:ext cx="2066934" cy="2066934"/>
          </a:xfrm>
          <a:prstGeom prst="rect">
            <a:avLst/>
          </a:prstGeom>
        </p:spPr>
      </p:pic>
    </p:spTree>
    <p:extLst>
      <p:ext uri="{BB962C8B-B14F-4D97-AF65-F5344CB8AC3E}">
        <p14:creationId xmlns:p14="http://schemas.microsoft.com/office/powerpoint/2010/main" val="1443591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60814-4579-4106-9EC9-5DCF62D06A18}"/>
              </a:ext>
            </a:extLst>
          </p:cNvPr>
          <p:cNvSpPr>
            <a:spLocks noGrp="1"/>
          </p:cNvSpPr>
          <p:nvPr>
            <p:ph type="title"/>
          </p:nvPr>
        </p:nvSpPr>
        <p:spPr>
          <a:xfrm>
            <a:off x="0" y="179293"/>
            <a:ext cx="12192000" cy="1665433"/>
          </a:xfrm>
        </p:spPr>
        <p:txBody>
          <a:bodyPr>
            <a:normAutofit/>
          </a:bodyPr>
          <a:lstStyle/>
          <a:p>
            <a:pPr algn="ctr"/>
            <a:r>
              <a:rPr lang="en-US" sz="5000" cap="none" dirty="0">
                <a:latin typeface="Cooper Black" panose="0208090404030B020404" pitchFamily="18" charset="0"/>
              </a:rPr>
              <a:t>The pictures are in the wrong order! Help find the right order.</a:t>
            </a:r>
          </a:p>
        </p:txBody>
      </p:sp>
      <p:sp>
        <p:nvSpPr>
          <p:cNvPr id="7" name="Flowchart: Alternate Process 6">
            <a:extLst>
              <a:ext uri="{FF2B5EF4-FFF2-40B4-BE49-F238E27FC236}">
                <a16:creationId xmlns:a16="http://schemas.microsoft.com/office/drawing/2014/main" id="{015704EC-68EA-4C68-AB5B-80F54D0FE89B}"/>
              </a:ext>
            </a:extLst>
          </p:cNvPr>
          <p:cNvSpPr/>
          <p:nvPr/>
        </p:nvSpPr>
        <p:spPr>
          <a:xfrm>
            <a:off x="112696" y="1986564"/>
            <a:ext cx="2307771" cy="421879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sz="4800" dirty="0"/>
          </a:p>
          <a:p>
            <a:pPr algn="ctr"/>
            <a:endParaRPr lang="en-US" sz="4000" dirty="0">
              <a:latin typeface="Comic Sans MS" panose="030F0702030302020204" pitchFamily="66" charset="0"/>
            </a:endParaRPr>
          </a:p>
        </p:txBody>
      </p:sp>
      <p:pic>
        <p:nvPicPr>
          <p:cNvPr id="8" name="Picture 7">
            <a:extLst>
              <a:ext uri="{FF2B5EF4-FFF2-40B4-BE49-F238E27FC236}">
                <a16:creationId xmlns:a16="http://schemas.microsoft.com/office/drawing/2014/main" id="{489039B4-86F9-4A3B-940C-0877E5710462}"/>
              </a:ext>
            </a:extLst>
          </p:cNvPr>
          <p:cNvPicPr>
            <a:picLocks noChangeAspect="1"/>
          </p:cNvPicPr>
          <p:nvPr/>
        </p:nvPicPr>
        <p:blipFill>
          <a:blip r:embed="rId3"/>
          <a:stretch>
            <a:fillRect/>
          </a:stretch>
        </p:blipFill>
        <p:spPr>
          <a:xfrm>
            <a:off x="2516150" y="1986564"/>
            <a:ext cx="2322777" cy="4218798"/>
          </a:xfrm>
          <a:prstGeom prst="rect">
            <a:avLst/>
          </a:prstGeom>
        </p:spPr>
      </p:pic>
      <p:pic>
        <p:nvPicPr>
          <p:cNvPr id="9" name="Picture 8">
            <a:extLst>
              <a:ext uri="{FF2B5EF4-FFF2-40B4-BE49-F238E27FC236}">
                <a16:creationId xmlns:a16="http://schemas.microsoft.com/office/drawing/2014/main" id="{746620B9-6762-4E7D-A41A-0613FBCC1907}"/>
              </a:ext>
            </a:extLst>
          </p:cNvPr>
          <p:cNvPicPr>
            <a:picLocks noChangeAspect="1"/>
          </p:cNvPicPr>
          <p:nvPr/>
        </p:nvPicPr>
        <p:blipFill>
          <a:blip r:embed="rId3"/>
          <a:stretch>
            <a:fillRect/>
          </a:stretch>
        </p:blipFill>
        <p:spPr>
          <a:xfrm>
            <a:off x="4934611" y="1986564"/>
            <a:ext cx="2322777" cy="4218798"/>
          </a:xfrm>
          <a:prstGeom prst="rect">
            <a:avLst/>
          </a:prstGeom>
        </p:spPr>
      </p:pic>
      <p:pic>
        <p:nvPicPr>
          <p:cNvPr id="10" name="Picture 9">
            <a:extLst>
              <a:ext uri="{FF2B5EF4-FFF2-40B4-BE49-F238E27FC236}">
                <a16:creationId xmlns:a16="http://schemas.microsoft.com/office/drawing/2014/main" id="{187C85E2-13AB-4CE1-A93A-1FDE9F1A876B}"/>
              </a:ext>
            </a:extLst>
          </p:cNvPr>
          <p:cNvPicPr>
            <a:picLocks noChangeAspect="1"/>
          </p:cNvPicPr>
          <p:nvPr/>
        </p:nvPicPr>
        <p:blipFill>
          <a:blip r:embed="rId3"/>
          <a:stretch>
            <a:fillRect/>
          </a:stretch>
        </p:blipFill>
        <p:spPr>
          <a:xfrm>
            <a:off x="7348260" y="1986564"/>
            <a:ext cx="2322777" cy="4218798"/>
          </a:xfrm>
          <a:prstGeom prst="rect">
            <a:avLst/>
          </a:prstGeom>
        </p:spPr>
      </p:pic>
      <p:pic>
        <p:nvPicPr>
          <p:cNvPr id="14" name="Picture 13">
            <a:extLst>
              <a:ext uri="{FF2B5EF4-FFF2-40B4-BE49-F238E27FC236}">
                <a16:creationId xmlns:a16="http://schemas.microsoft.com/office/drawing/2014/main" id="{1E267FE8-EE56-4ACD-AC4A-5CF38B7E057D}"/>
              </a:ext>
            </a:extLst>
          </p:cNvPr>
          <p:cNvPicPr>
            <a:picLocks noChangeAspect="1"/>
          </p:cNvPicPr>
          <p:nvPr/>
        </p:nvPicPr>
        <p:blipFill>
          <a:blip r:embed="rId4"/>
          <a:stretch>
            <a:fillRect/>
          </a:stretch>
        </p:blipFill>
        <p:spPr>
          <a:xfrm>
            <a:off x="7784436" y="2267896"/>
            <a:ext cx="1450423" cy="19208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26ACFBD8-4D15-4705-B1F9-D48242930E82}"/>
              </a:ext>
            </a:extLst>
          </p:cNvPr>
          <p:cNvPicPr>
            <a:picLocks noChangeAspect="1"/>
          </p:cNvPicPr>
          <p:nvPr/>
        </p:nvPicPr>
        <p:blipFill>
          <a:blip r:embed="rId5"/>
          <a:stretch>
            <a:fillRect/>
          </a:stretch>
        </p:blipFill>
        <p:spPr>
          <a:xfrm>
            <a:off x="5297159" y="2274173"/>
            <a:ext cx="1595598" cy="1851073"/>
          </a:xfrm>
          <a:prstGeom prst="roundRect">
            <a:avLst>
              <a:gd name="adj" fmla="val 123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40CFF3A1-5854-4223-9FE3-67AC129DC7E0}"/>
              </a:ext>
            </a:extLst>
          </p:cNvPr>
          <p:cNvPicPr>
            <a:picLocks noChangeAspect="1"/>
          </p:cNvPicPr>
          <p:nvPr/>
        </p:nvPicPr>
        <p:blipFill>
          <a:blip r:embed="rId6"/>
          <a:stretch>
            <a:fillRect/>
          </a:stretch>
        </p:blipFill>
        <p:spPr>
          <a:xfrm>
            <a:off x="2897155" y="2271941"/>
            <a:ext cx="1560764" cy="18106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TextBox 18">
            <a:extLst>
              <a:ext uri="{FF2B5EF4-FFF2-40B4-BE49-F238E27FC236}">
                <a16:creationId xmlns:a16="http://schemas.microsoft.com/office/drawing/2014/main" id="{E4BF6426-EAD2-41F5-B26C-A014EE380845}"/>
              </a:ext>
            </a:extLst>
          </p:cNvPr>
          <p:cNvSpPr txBox="1"/>
          <p:nvPr/>
        </p:nvSpPr>
        <p:spPr>
          <a:xfrm>
            <a:off x="2596022" y="4343097"/>
            <a:ext cx="2163031" cy="1323439"/>
          </a:xfrm>
          <a:prstGeom prst="rect">
            <a:avLst/>
          </a:prstGeom>
          <a:noFill/>
        </p:spPr>
        <p:txBody>
          <a:bodyPr wrap="square">
            <a:spAutoFit/>
          </a:bodyPr>
          <a:lstStyle/>
          <a:p>
            <a:pPr algn="ctr"/>
            <a:r>
              <a:rPr lang="en-US" sz="4000" dirty="0">
                <a:latin typeface="Comic Sans MS" panose="030F0702030302020204" pitchFamily="66" charset="0"/>
              </a:rPr>
              <a:t>2</a:t>
            </a:r>
          </a:p>
          <a:p>
            <a:pPr algn="ctr"/>
            <a:r>
              <a:rPr lang="en-US" sz="4000" dirty="0">
                <a:latin typeface="Comic Sans MS" panose="030F0702030302020204" pitchFamily="66" charset="0"/>
              </a:rPr>
              <a:t>Spinning</a:t>
            </a:r>
          </a:p>
        </p:txBody>
      </p:sp>
      <p:sp>
        <p:nvSpPr>
          <p:cNvPr id="22" name="TextBox 21">
            <a:extLst>
              <a:ext uri="{FF2B5EF4-FFF2-40B4-BE49-F238E27FC236}">
                <a16:creationId xmlns:a16="http://schemas.microsoft.com/office/drawing/2014/main" id="{5CEE33C9-414C-4C78-A229-EE91004E0AF2}"/>
              </a:ext>
            </a:extLst>
          </p:cNvPr>
          <p:cNvSpPr txBox="1"/>
          <p:nvPr/>
        </p:nvSpPr>
        <p:spPr>
          <a:xfrm>
            <a:off x="5073413" y="4289174"/>
            <a:ext cx="204309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Comic Sans MS" panose="030F0702030302020204" pitchFamily="66" charset="0"/>
              </a:rPr>
              <a:t>3</a:t>
            </a:r>
            <a:endParaRPr kumimoji="0" lang="en-US" sz="4000" b="0" i="0" u="none" strike="noStrike" kern="1200" cap="none" spc="0" normalizeH="0" baseline="0" noProof="0" dirty="0">
              <a:ln>
                <a:noFill/>
              </a:ln>
              <a:solidFill>
                <a:prstClr val="white"/>
              </a:solidFill>
              <a:effectLst/>
              <a:uLnTx/>
              <a:uFillTx/>
              <a:latin typeface="Comic Sans MS" panose="030F0702030302020204"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Comic Sans MS" panose="030F0702030302020204" pitchFamily="66" charset="0"/>
              </a:rPr>
              <a:t>Dyeing</a:t>
            </a:r>
            <a:endParaRPr kumimoji="0" lang="en-US" sz="4000" b="0" i="0" u="none" strike="noStrike" kern="1200" cap="none" spc="0" normalizeH="0" baseline="0" noProof="0" dirty="0">
              <a:ln>
                <a:noFill/>
              </a:ln>
              <a:solidFill>
                <a:prstClr val="white"/>
              </a:solidFill>
              <a:effectLst/>
              <a:uLnTx/>
              <a:uFillTx/>
              <a:latin typeface="Comic Sans MS" panose="030F0702030302020204" pitchFamily="66" charset="0"/>
            </a:endParaRPr>
          </a:p>
        </p:txBody>
      </p:sp>
      <p:sp>
        <p:nvSpPr>
          <p:cNvPr id="24" name="TextBox 23">
            <a:extLst>
              <a:ext uri="{FF2B5EF4-FFF2-40B4-BE49-F238E27FC236}">
                <a16:creationId xmlns:a16="http://schemas.microsoft.com/office/drawing/2014/main" id="{170A6B6B-302F-4505-B176-5D7266B2535E}"/>
              </a:ext>
            </a:extLst>
          </p:cNvPr>
          <p:cNvSpPr txBox="1"/>
          <p:nvPr/>
        </p:nvSpPr>
        <p:spPr>
          <a:xfrm>
            <a:off x="7331892" y="4343098"/>
            <a:ext cx="2322776"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Comic Sans MS" panose="030F0702030302020204" pitchFamily="66" charset="0"/>
              </a:rPr>
              <a:t>4</a:t>
            </a:r>
            <a:endParaRPr kumimoji="0" lang="en-US" sz="4000" b="0" i="0" u="none" strike="noStrike" kern="1200" cap="none" spc="0" normalizeH="0" baseline="0" noProof="0" dirty="0">
              <a:ln>
                <a:noFill/>
              </a:ln>
              <a:solidFill>
                <a:prstClr val="white"/>
              </a:solidFill>
              <a:effectLst/>
              <a:uLnTx/>
              <a:uFillTx/>
              <a:latin typeface="Comic Sans MS" panose="030F0702030302020204"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Comic Sans MS" panose="030F0702030302020204" pitchFamily="66" charset="0"/>
              </a:rPr>
              <a:t>Weaving</a:t>
            </a:r>
            <a:endParaRPr kumimoji="0" lang="en-US" sz="4000" b="0" i="0" u="none" strike="noStrike" kern="1200" cap="none" spc="0" normalizeH="0" baseline="0" noProof="0" dirty="0">
              <a:ln>
                <a:noFill/>
              </a:ln>
              <a:solidFill>
                <a:prstClr val="white"/>
              </a:solidFill>
              <a:effectLst/>
              <a:uLnTx/>
              <a:uFillTx/>
              <a:latin typeface="Comic Sans MS" panose="030F0702030302020204" pitchFamily="66" charset="0"/>
            </a:endParaRPr>
          </a:p>
        </p:txBody>
      </p:sp>
      <p:pic>
        <p:nvPicPr>
          <p:cNvPr id="18" name="Picture 17">
            <a:extLst>
              <a:ext uri="{FF2B5EF4-FFF2-40B4-BE49-F238E27FC236}">
                <a16:creationId xmlns:a16="http://schemas.microsoft.com/office/drawing/2014/main" id="{03E95D97-4698-BE01-6EC8-EF2B132E66BD}"/>
              </a:ext>
            </a:extLst>
          </p:cNvPr>
          <p:cNvPicPr>
            <a:picLocks noChangeAspect="1"/>
          </p:cNvPicPr>
          <p:nvPr/>
        </p:nvPicPr>
        <p:blipFill>
          <a:blip r:embed="rId3"/>
          <a:stretch>
            <a:fillRect/>
          </a:stretch>
        </p:blipFill>
        <p:spPr>
          <a:xfrm>
            <a:off x="9759949" y="1986564"/>
            <a:ext cx="2322777" cy="4218798"/>
          </a:xfrm>
          <a:prstGeom prst="rect">
            <a:avLst/>
          </a:prstGeom>
        </p:spPr>
      </p:pic>
      <p:pic>
        <p:nvPicPr>
          <p:cNvPr id="20" name="Picture 19">
            <a:extLst>
              <a:ext uri="{FF2B5EF4-FFF2-40B4-BE49-F238E27FC236}">
                <a16:creationId xmlns:a16="http://schemas.microsoft.com/office/drawing/2014/main" id="{C983A3C1-4C73-6947-9D2F-A01B6057041B}"/>
              </a:ext>
            </a:extLst>
          </p:cNvPr>
          <p:cNvPicPr>
            <a:picLocks noChangeAspect="1"/>
          </p:cNvPicPr>
          <p:nvPr/>
        </p:nvPicPr>
        <p:blipFill rotWithShape="1">
          <a:blip r:embed="rId7">
            <a:extLst>
              <a:ext uri="{28A0092B-C50C-407E-A947-70E740481C1C}">
                <a14:useLocalDpi xmlns:a14="http://schemas.microsoft.com/office/drawing/2010/main" val="0"/>
              </a:ext>
            </a:extLst>
          </a:blip>
          <a:srcRect t="11911" b="34750"/>
          <a:stretch/>
        </p:blipFill>
        <p:spPr>
          <a:xfrm>
            <a:off x="219857" y="2271941"/>
            <a:ext cx="2128397" cy="14696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20">
            <a:extLst>
              <a:ext uri="{FF2B5EF4-FFF2-40B4-BE49-F238E27FC236}">
                <a16:creationId xmlns:a16="http://schemas.microsoft.com/office/drawing/2014/main" id="{D6190178-7830-0C6F-1BFB-9483A46FB6D1}"/>
              </a:ext>
            </a:extLst>
          </p:cNvPr>
          <p:cNvSpPr txBox="1"/>
          <p:nvPr/>
        </p:nvSpPr>
        <p:spPr>
          <a:xfrm>
            <a:off x="9899790" y="4343098"/>
            <a:ext cx="204309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Comic Sans MS" panose="030F0702030302020204" pitchFamily="66" charset="0"/>
              </a:rPr>
              <a:t>5</a:t>
            </a:r>
            <a:endParaRPr kumimoji="0" lang="en-US" sz="4000" b="0" i="0" u="none" strike="noStrike" kern="1200" cap="none" spc="0" normalizeH="0" baseline="0" noProof="0" dirty="0">
              <a:ln>
                <a:noFill/>
              </a:ln>
              <a:solidFill>
                <a:prstClr val="white"/>
              </a:solidFill>
              <a:effectLst/>
              <a:uLnTx/>
              <a:uFillTx/>
              <a:latin typeface="Comic Sans MS" panose="030F0702030302020204"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Comic Sans MS" panose="030F0702030302020204" pitchFamily="66" charset="0"/>
              </a:rPr>
              <a:t>Sewing</a:t>
            </a:r>
            <a:endParaRPr kumimoji="0" lang="en-US" sz="4000" b="0" i="0" u="none" strike="noStrike" kern="1200" cap="none" spc="0" normalizeH="0" baseline="0" noProof="0" dirty="0">
              <a:ln>
                <a:noFill/>
              </a:ln>
              <a:solidFill>
                <a:prstClr val="white"/>
              </a:solidFill>
              <a:effectLst/>
              <a:uLnTx/>
              <a:uFillTx/>
              <a:latin typeface="Comic Sans MS" panose="030F0702030302020204" pitchFamily="66" charset="0"/>
            </a:endParaRPr>
          </a:p>
        </p:txBody>
      </p:sp>
      <p:sp>
        <p:nvSpPr>
          <p:cNvPr id="23" name="TextBox 22">
            <a:extLst>
              <a:ext uri="{FF2B5EF4-FFF2-40B4-BE49-F238E27FC236}">
                <a16:creationId xmlns:a16="http://schemas.microsoft.com/office/drawing/2014/main" id="{3A9D7D19-FCBC-DC27-3CFE-D74E170F7F22}"/>
              </a:ext>
            </a:extLst>
          </p:cNvPr>
          <p:cNvSpPr txBox="1"/>
          <p:nvPr/>
        </p:nvSpPr>
        <p:spPr>
          <a:xfrm>
            <a:off x="185065" y="4343097"/>
            <a:ext cx="2163031" cy="1323439"/>
          </a:xfrm>
          <a:prstGeom prst="rect">
            <a:avLst/>
          </a:prstGeom>
          <a:noFill/>
        </p:spPr>
        <p:txBody>
          <a:bodyPr wrap="square">
            <a:spAutoFit/>
          </a:bodyPr>
          <a:lstStyle/>
          <a:p>
            <a:pPr algn="ctr"/>
            <a:r>
              <a:rPr lang="en-US" sz="4000" dirty="0">
                <a:latin typeface="Comic Sans MS" panose="030F0702030302020204" pitchFamily="66" charset="0"/>
              </a:rPr>
              <a:t>1</a:t>
            </a:r>
          </a:p>
          <a:p>
            <a:pPr algn="ctr"/>
            <a:r>
              <a:rPr lang="en-US" sz="4000" dirty="0">
                <a:latin typeface="Comic Sans MS" panose="030F0702030302020204" pitchFamily="66" charset="0"/>
              </a:rPr>
              <a:t>The Gin</a:t>
            </a:r>
          </a:p>
        </p:txBody>
      </p:sp>
      <p:pic>
        <p:nvPicPr>
          <p:cNvPr id="16" name="Picture 15">
            <a:extLst>
              <a:ext uri="{FF2B5EF4-FFF2-40B4-BE49-F238E27FC236}">
                <a16:creationId xmlns:a16="http://schemas.microsoft.com/office/drawing/2014/main" id="{95D3D7ED-AD41-4920-81D6-9123947152A6}"/>
              </a:ext>
            </a:extLst>
          </p:cNvPr>
          <p:cNvPicPr>
            <a:picLocks noChangeAspect="1"/>
          </p:cNvPicPr>
          <p:nvPr/>
        </p:nvPicPr>
        <p:blipFill>
          <a:blip r:embed="rId8"/>
          <a:stretch>
            <a:fillRect/>
          </a:stretch>
        </p:blipFill>
        <p:spPr>
          <a:xfrm>
            <a:off x="10181066" y="2267896"/>
            <a:ext cx="1611865" cy="1869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56207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3.33333E-6 L -0.59271 -0.00277 " pathEditMode="relative" rAng="0" ptsTypes="AA">
                                      <p:cBhvr>
                                        <p:cTn id="6" dur="2000" fill="hold"/>
                                        <p:tgtEl>
                                          <p:spTgt spid="14"/>
                                        </p:tgtEl>
                                        <p:attrNameLst>
                                          <p:attrName>ppt_x</p:attrName>
                                          <p:attrName>ppt_y</p:attrName>
                                        </p:attrNameLst>
                                      </p:cBhvr>
                                      <p:rCtr x="-29635" y="-139"/>
                                    </p:animMotion>
                                  </p:childTnLst>
                                </p:cTn>
                              </p:par>
                              <p:par>
                                <p:cTn id="7" presetID="42" presetClass="path" presetSubtype="0" accel="50000" decel="50000" fill="hold" nodeType="withEffect">
                                  <p:stCondLst>
                                    <p:cond delay="0"/>
                                  </p:stCondLst>
                                  <p:childTnLst>
                                    <p:animMotion origin="layout" path="M 2.08333E-7 3.33333E-6 L -0.19844 -0.00139 " pathEditMode="relative" rAng="0" ptsTypes="AA">
                                      <p:cBhvr>
                                        <p:cTn id="8" dur="2000" fill="hold"/>
                                        <p:tgtEl>
                                          <p:spTgt spid="15"/>
                                        </p:tgtEl>
                                        <p:attrNameLst>
                                          <p:attrName>ppt_x</p:attrName>
                                          <p:attrName>ppt_y</p:attrName>
                                        </p:attrNameLst>
                                      </p:cBhvr>
                                      <p:rCtr x="-9922" y="-69"/>
                                    </p:animMotion>
                                  </p:childTnLst>
                                </p:cTn>
                              </p:par>
                              <p:par>
                                <p:cTn id="9" presetID="42" presetClass="path" presetSubtype="0" accel="50000" decel="50000" fill="hold" nodeType="withEffect">
                                  <p:stCondLst>
                                    <p:cond delay="0"/>
                                  </p:stCondLst>
                                  <p:childTnLst>
                                    <p:animMotion origin="layout" path="M -1.875E-6 3.7037E-7 L -0.4013 -0.00046 " pathEditMode="relative" rAng="0" ptsTypes="AA">
                                      <p:cBhvr>
                                        <p:cTn id="10" dur="2000" fill="hold"/>
                                        <p:tgtEl>
                                          <p:spTgt spid="16"/>
                                        </p:tgtEl>
                                        <p:attrNameLst>
                                          <p:attrName>ppt_x</p:attrName>
                                          <p:attrName>ppt_y</p:attrName>
                                        </p:attrNameLst>
                                      </p:cBhvr>
                                      <p:rCtr x="-20065" y="-23"/>
                                    </p:animMotion>
                                  </p:childTnLst>
                                </p:cTn>
                              </p:par>
                              <p:par>
                                <p:cTn id="11" presetID="42" presetClass="path" presetSubtype="0" accel="50000" decel="50000" fill="hold" nodeType="withEffect">
                                  <p:stCondLst>
                                    <p:cond delay="0"/>
                                  </p:stCondLst>
                                  <p:childTnLst>
                                    <p:animMotion origin="layout" path="M -2.5E-6 -4.44444E-6 L 0.39636 0.00764 " pathEditMode="relative" rAng="0" ptsTypes="AA">
                                      <p:cBhvr>
                                        <p:cTn id="12" dur="2000" fill="hold"/>
                                        <p:tgtEl>
                                          <p:spTgt spid="17"/>
                                        </p:tgtEl>
                                        <p:attrNameLst>
                                          <p:attrName>ppt_x</p:attrName>
                                          <p:attrName>ppt_y</p:attrName>
                                        </p:attrNameLst>
                                      </p:cBhvr>
                                      <p:rCtr x="19805" y="46"/>
                                    </p:animMotion>
                                  </p:childTnLst>
                                </p:cTn>
                              </p:par>
                              <p:par>
                                <p:cTn id="13" presetID="42" presetClass="path" presetSubtype="0" accel="50000" decel="50000" fill="hold" nodeType="withEffect">
                                  <p:stCondLst>
                                    <p:cond delay="0"/>
                                  </p:stCondLst>
                                  <p:childTnLst>
                                    <p:animMotion origin="layout" path="M 1.66667E-6 4.07407E-6 L 0.79596 0.0287 " pathEditMode="relative" rAng="0" ptsTypes="AA">
                                      <p:cBhvr>
                                        <p:cTn id="14" dur="2000" fill="hold"/>
                                        <p:tgtEl>
                                          <p:spTgt spid="20"/>
                                        </p:tgtEl>
                                        <p:attrNameLst>
                                          <p:attrName>ppt_x</p:attrName>
                                          <p:attrName>ppt_y</p:attrName>
                                        </p:attrNameLst>
                                      </p:cBhvr>
                                      <p:rCtr x="39518"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43620-EA4A-4D20-BA3E-AE5928FF9A8C}"/>
              </a:ext>
            </a:extLst>
          </p:cNvPr>
          <p:cNvSpPr>
            <a:spLocks noGrp="1"/>
          </p:cNvSpPr>
          <p:nvPr>
            <p:ph type="title"/>
          </p:nvPr>
        </p:nvSpPr>
        <p:spPr>
          <a:xfrm>
            <a:off x="6831107" y="188259"/>
            <a:ext cx="4707296" cy="1631577"/>
          </a:xfrm>
        </p:spPr>
        <p:txBody>
          <a:bodyPr vert="horz" lIns="91440" tIns="45720" rIns="91440" bIns="45720" rtlCol="0" anchor="ctr">
            <a:normAutofit/>
          </a:bodyPr>
          <a:lstStyle/>
          <a:p>
            <a:pPr algn="ctr">
              <a:lnSpc>
                <a:spcPct val="80000"/>
              </a:lnSpc>
            </a:pPr>
            <a:r>
              <a:rPr lang="en-US" sz="5400" cap="none" spc="150" dirty="0">
                <a:latin typeface="Cooper Black" panose="0208090404030B020404" pitchFamily="18" charset="0"/>
              </a:rPr>
              <a:t>Worksheet Directions</a:t>
            </a:r>
          </a:p>
        </p:txBody>
      </p:sp>
      <p:pic>
        <p:nvPicPr>
          <p:cNvPr id="4" name="Picture 3" descr="Diagram&#10;&#10;Description automatically generated">
            <a:extLst>
              <a:ext uri="{FF2B5EF4-FFF2-40B4-BE49-F238E27FC236}">
                <a16:creationId xmlns:a16="http://schemas.microsoft.com/office/drawing/2014/main" id="{6ADCC0EF-8426-4D59-976B-CF7BFCBE4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16" y="1708442"/>
            <a:ext cx="5931577" cy="40186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38E952C9-4AA0-4113-BB61-A8997682248A}"/>
              </a:ext>
            </a:extLst>
          </p:cNvPr>
          <p:cNvSpPr txBox="1"/>
          <p:nvPr/>
        </p:nvSpPr>
        <p:spPr>
          <a:xfrm>
            <a:off x="7073153" y="2563602"/>
            <a:ext cx="5012097" cy="2677656"/>
          </a:xfrm>
          <a:prstGeom prst="rect">
            <a:avLst/>
          </a:prstGeom>
          <a:noFill/>
          <a:ln w="38100">
            <a:solidFill>
              <a:schemeClr val="accent1"/>
            </a:solidFill>
          </a:ln>
        </p:spPr>
        <p:txBody>
          <a:bodyPr wrap="square" rtlCol="0">
            <a:spAutoFit/>
          </a:bodyPr>
          <a:lstStyle/>
          <a:p>
            <a:pPr marL="342900" indent="-342900">
              <a:buFont typeface="+mj-lt"/>
              <a:buAutoNum type="arabicParenR"/>
            </a:pPr>
            <a:r>
              <a:rPr lang="en-US" sz="2400" dirty="0">
                <a:latin typeface="Comic Sans MS" panose="030F0702030302020204" pitchFamily="66" charset="0"/>
              </a:rPr>
              <a:t>Cut the paper in half on the dotted line</a:t>
            </a:r>
          </a:p>
          <a:p>
            <a:pPr marL="342900" indent="-342900">
              <a:buFont typeface="+mj-lt"/>
              <a:buAutoNum type="arabicParenR"/>
            </a:pPr>
            <a:r>
              <a:rPr lang="en-US" sz="2400" dirty="0">
                <a:latin typeface="Comic Sans MS" panose="030F0702030302020204" pitchFamily="66" charset="0"/>
              </a:rPr>
              <a:t>Cut the pictures out on the dotted lines</a:t>
            </a:r>
          </a:p>
          <a:p>
            <a:pPr marL="342900" indent="-342900">
              <a:buFont typeface="+mj-lt"/>
              <a:buAutoNum type="arabicParenR"/>
            </a:pPr>
            <a:r>
              <a:rPr lang="en-US" sz="2400" dirty="0">
                <a:latin typeface="Comic Sans MS" panose="030F0702030302020204" pitchFamily="66" charset="0"/>
              </a:rPr>
              <a:t>Glue the pictures in the right boxes</a:t>
            </a:r>
          </a:p>
          <a:p>
            <a:pPr marL="342900" indent="-342900">
              <a:buFont typeface="+mj-lt"/>
              <a:buAutoNum type="arabicParenR"/>
            </a:pPr>
            <a:r>
              <a:rPr lang="en-US" sz="2400" dirty="0">
                <a:latin typeface="Comic Sans MS" panose="030F0702030302020204" pitchFamily="66" charset="0"/>
              </a:rPr>
              <a:t>Fold the booklet</a:t>
            </a:r>
          </a:p>
        </p:txBody>
      </p:sp>
    </p:spTree>
    <p:extLst>
      <p:ext uri="{BB962C8B-B14F-4D97-AF65-F5344CB8AC3E}">
        <p14:creationId xmlns:p14="http://schemas.microsoft.com/office/powerpoint/2010/main" val="3080941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C296-D2EA-4E51-A763-FE43004AEAD9}"/>
              </a:ext>
            </a:extLst>
          </p:cNvPr>
          <p:cNvSpPr>
            <a:spLocks noGrp="1"/>
          </p:cNvSpPr>
          <p:nvPr>
            <p:ph type="title"/>
          </p:nvPr>
        </p:nvSpPr>
        <p:spPr>
          <a:xfrm>
            <a:off x="147897" y="284176"/>
            <a:ext cx="11896206" cy="1508760"/>
          </a:xfrm>
        </p:spPr>
        <p:txBody>
          <a:bodyPr>
            <a:normAutofit/>
          </a:bodyPr>
          <a:lstStyle/>
          <a:p>
            <a:pPr algn="ctr"/>
            <a:r>
              <a:rPr lang="en-US" sz="5400" cap="none" dirty="0">
                <a:latin typeface="Cooper Black" panose="0208090404030B020404" pitchFamily="18" charset="0"/>
              </a:rPr>
              <a:t>What Is Cotton?</a:t>
            </a:r>
          </a:p>
        </p:txBody>
      </p:sp>
      <p:sp>
        <p:nvSpPr>
          <p:cNvPr id="7" name="Content Placeholder 6">
            <a:extLst>
              <a:ext uri="{FF2B5EF4-FFF2-40B4-BE49-F238E27FC236}">
                <a16:creationId xmlns:a16="http://schemas.microsoft.com/office/drawing/2014/main" id="{7D230456-6D6B-4926-ACCC-4BE0F604F0FD}"/>
              </a:ext>
            </a:extLst>
          </p:cNvPr>
          <p:cNvSpPr>
            <a:spLocks noGrp="1"/>
          </p:cNvSpPr>
          <p:nvPr>
            <p:ph idx="1"/>
          </p:nvPr>
        </p:nvSpPr>
        <p:spPr>
          <a:xfrm>
            <a:off x="6870192" y="1924304"/>
            <a:ext cx="5173911" cy="1769872"/>
          </a:xfrm>
        </p:spPr>
        <p:txBody>
          <a:bodyPr>
            <a:normAutofit/>
          </a:bodyPr>
          <a:lstStyle/>
          <a:p>
            <a:pPr marL="0" indent="0" algn="ctr">
              <a:buNone/>
            </a:pPr>
            <a:r>
              <a:rPr lang="en-US" sz="3600" dirty="0">
                <a:latin typeface="Comic Sans MS" panose="030F0702030302020204" pitchFamily="66" charset="0"/>
              </a:rPr>
              <a:t>Cotton is a plant. </a:t>
            </a:r>
          </a:p>
          <a:p>
            <a:pPr marL="0" indent="0" algn="ctr">
              <a:buNone/>
            </a:pPr>
            <a:r>
              <a:rPr lang="en-US" sz="3600" dirty="0">
                <a:latin typeface="Comic Sans MS" panose="030F0702030302020204" pitchFamily="66" charset="0"/>
              </a:rPr>
              <a:t>Farmers grow cotton in fields. </a:t>
            </a:r>
          </a:p>
        </p:txBody>
      </p:sp>
      <p:pic>
        <p:nvPicPr>
          <p:cNvPr id="6" name="Picture 5" descr="A tree with white flowers&#10;&#10;Description automatically generated with medium confidence">
            <a:extLst>
              <a:ext uri="{FF2B5EF4-FFF2-40B4-BE49-F238E27FC236}">
                <a16:creationId xmlns:a16="http://schemas.microsoft.com/office/drawing/2014/main" id="{41E358B6-B2BA-E6C8-F177-193EDEC617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3483264" y="2088222"/>
            <a:ext cx="3386928" cy="4485602"/>
          </a:xfrm>
          <a:prstGeom prst="rect">
            <a:avLst/>
          </a:prstGeom>
        </p:spPr>
      </p:pic>
      <p:pic>
        <p:nvPicPr>
          <p:cNvPr id="4" name="Picture 3" descr="A small plant growing out of the ground&#10;&#10;Description automatically generated with medium confidence">
            <a:extLst>
              <a:ext uri="{FF2B5EF4-FFF2-40B4-BE49-F238E27FC236}">
                <a16:creationId xmlns:a16="http://schemas.microsoft.com/office/drawing/2014/main" id="{70879DA9-4D7C-3810-6F04-030B8CD9C6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7897" y="2088222"/>
            <a:ext cx="3386928" cy="4485602"/>
          </a:xfrm>
          <a:prstGeom prst="rect">
            <a:avLst/>
          </a:prstGeom>
        </p:spPr>
      </p:pic>
      <p:pic>
        <p:nvPicPr>
          <p:cNvPr id="14" name="Picture 13" descr="A large field of cotton&#10;&#10;Description automatically generated">
            <a:extLst>
              <a:ext uri="{FF2B5EF4-FFF2-40B4-BE49-F238E27FC236}">
                <a16:creationId xmlns:a16="http://schemas.microsoft.com/office/drawing/2014/main" id="{1BD68FB4-FDA8-37C8-EA85-398A1B6CF1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68277" y="3858652"/>
            <a:ext cx="4777740" cy="2715172"/>
          </a:xfrm>
          <a:prstGeom prst="rect">
            <a:avLst/>
          </a:prstGeom>
        </p:spPr>
      </p:pic>
    </p:spTree>
    <p:extLst>
      <p:ext uri="{BB962C8B-B14F-4D97-AF65-F5344CB8AC3E}">
        <p14:creationId xmlns:p14="http://schemas.microsoft.com/office/powerpoint/2010/main" val="3560621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721213-4DFD-E626-CDDC-0E549EBFD322}"/>
              </a:ext>
            </a:extLst>
          </p:cNvPr>
          <p:cNvSpPr>
            <a:spLocks noGrp="1"/>
          </p:cNvSpPr>
          <p:nvPr>
            <p:ph type="title"/>
          </p:nvPr>
        </p:nvSpPr>
        <p:spPr>
          <a:xfrm>
            <a:off x="147897" y="284176"/>
            <a:ext cx="11896206" cy="1508760"/>
          </a:xfrm>
        </p:spPr>
        <p:txBody>
          <a:bodyPr>
            <a:normAutofit/>
          </a:bodyPr>
          <a:lstStyle/>
          <a:p>
            <a:pPr algn="ctr"/>
            <a:r>
              <a:rPr lang="en-US" sz="5400" cap="none" dirty="0">
                <a:latin typeface="Cooper Black" panose="0208090404030B020404" pitchFamily="18" charset="0"/>
              </a:rPr>
              <a:t>Why Grow Cotton?</a:t>
            </a:r>
          </a:p>
        </p:txBody>
      </p:sp>
      <p:sp>
        <p:nvSpPr>
          <p:cNvPr id="5" name="Content Placeholder 6">
            <a:extLst>
              <a:ext uri="{FF2B5EF4-FFF2-40B4-BE49-F238E27FC236}">
                <a16:creationId xmlns:a16="http://schemas.microsoft.com/office/drawing/2014/main" id="{DFEEC1A3-9974-302E-91CD-A550EFE3BF30}"/>
              </a:ext>
            </a:extLst>
          </p:cNvPr>
          <p:cNvSpPr>
            <a:spLocks noGrp="1"/>
          </p:cNvSpPr>
          <p:nvPr>
            <p:ph idx="1"/>
          </p:nvPr>
        </p:nvSpPr>
        <p:spPr>
          <a:xfrm>
            <a:off x="5705528" y="1903594"/>
            <a:ext cx="6338575" cy="1671944"/>
          </a:xfrm>
        </p:spPr>
        <p:txBody>
          <a:bodyPr>
            <a:normAutofit/>
          </a:bodyPr>
          <a:lstStyle/>
          <a:p>
            <a:pPr marL="0" indent="0" algn="ctr">
              <a:buNone/>
            </a:pPr>
            <a:r>
              <a:rPr lang="en-US" sz="3600" dirty="0">
                <a:latin typeface="Comic Sans MS" panose="030F0702030302020204" pitchFamily="66" charset="0"/>
              </a:rPr>
              <a:t>The white fluffy cotton can be made into many different things that we use. </a:t>
            </a:r>
          </a:p>
        </p:txBody>
      </p:sp>
      <p:pic>
        <p:nvPicPr>
          <p:cNvPr id="7" name="Picture 6" descr="A close up of some snow&#10;&#10;Description automatically generated with medium confidence">
            <a:extLst>
              <a:ext uri="{FF2B5EF4-FFF2-40B4-BE49-F238E27FC236}">
                <a16:creationId xmlns:a16="http://schemas.microsoft.com/office/drawing/2014/main" id="{36F4C687-2272-28FB-654B-5612F4B636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5477" y="1535723"/>
            <a:ext cx="4126525" cy="5117430"/>
          </a:xfrm>
          <a:prstGeom prst="rect">
            <a:avLst/>
          </a:prstGeom>
        </p:spPr>
      </p:pic>
      <p:sp>
        <p:nvSpPr>
          <p:cNvPr id="8" name="Content Placeholder 6">
            <a:extLst>
              <a:ext uri="{FF2B5EF4-FFF2-40B4-BE49-F238E27FC236}">
                <a16:creationId xmlns:a16="http://schemas.microsoft.com/office/drawing/2014/main" id="{E0860B0B-B361-64BC-26EF-519DEAAF4AB8}"/>
              </a:ext>
            </a:extLst>
          </p:cNvPr>
          <p:cNvSpPr txBox="1">
            <a:spLocks/>
          </p:cNvSpPr>
          <p:nvPr/>
        </p:nvSpPr>
        <p:spPr>
          <a:xfrm>
            <a:off x="5705528" y="4553010"/>
            <a:ext cx="6338575" cy="1671944"/>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Font typeface="Wingdings" pitchFamily="2" charset="2"/>
              <a:buNone/>
            </a:pPr>
            <a:r>
              <a:rPr lang="en-US" sz="3600" dirty="0">
                <a:latin typeface="Comic Sans MS" panose="030F0702030302020204" pitchFamily="66" charset="0"/>
              </a:rPr>
              <a:t>The leftovers, like seeds and plant parts, can be used to make animal feed. </a:t>
            </a:r>
          </a:p>
        </p:txBody>
      </p:sp>
      <p:sp>
        <p:nvSpPr>
          <p:cNvPr id="12" name="Arrow: Bent 11">
            <a:extLst>
              <a:ext uri="{FF2B5EF4-FFF2-40B4-BE49-F238E27FC236}">
                <a16:creationId xmlns:a16="http://schemas.microsoft.com/office/drawing/2014/main" id="{CAF42420-FD35-3DB6-5B3E-5857D19EB095}"/>
              </a:ext>
            </a:extLst>
          </p:cNvPr>
          <p:cNvSpPr/>
          <p:nvPr/>
        </p:nvSpPr>
        <p:spPr>
          <a:xfrm rot="10800000">
            <a:off x="4009292" y="2922876"/>
            <a:ext cx="2086708" cy="1012248"/>
          </a:xfrm>
          <a:prstGeom prst="bentArrow">
            <a:avLst>
              <a:gd name="adj1" fmla="val 19203"/>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Bent 12">
            <a:extLst>
              <a:ext uri="{FF2B5EF4-FFF2-40B4-BE49-F238E27FC236}">
                <a16:creationId xmlns:a16="http://schemas.microsoft.com/office/drawing/2014/main" id="{212D403C-945C-3B6C-838B-E8FDF59212F3}"/>
              </a:ext>
            </a:extLst>
          </p:cNvPr>
          <p:cNvSpPr/>
          <p:nvPr/>
        </p:nvSpPr>
        <p:spPr>
          <a:xfrm rot="12324350">
            <a:off x="2527875" y="4847143"/>
            <a:ext cx="3570268" cy="893990"/>
          </a:xfrm>
          <a:prstGeom prst="bentArrow">
            <a:avLst>
              <a:gd name="adj1" fmla="val 25000"/>
              <a:gd name="adj2" fmla="val 2863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54241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7FC9D3-E9DB-E626-1964-459FE46A63AF}"/>
              </a:ext>
            </a:extLst>
          </p:cNvPr>
          <p:cNvSpPr/>
          <p:nvPr/>
        </p:nvSpPr>
        <p:spPr>
          <a:xfrm>
            <a:off x="0" y="0"/>
            <a:ext cx="12192000" cy="2157046"/>
          </a:xfrm>
          <a:prstGeom prst="rect">
            <a:avLst/>
          </a:prstGeom>
          <a:solidFill>
            <a:srgbClr val="455F5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1EC296-D2EA-4E51-A763-FE43004AEAD9}"/>
              </a:ext>
            </a:extLst>
          </p:cNvPr>
          <p:cNvSpPr>
            <a:spLocks noGrp="1"/>
          </p:cNvSpPr>
          <p:nvPr>
            <p:ph type="title"/>
          </p:nvPr>
        </p:nvSpPr>
        <p:spPr>
          <a:xfrm>
            <a:off x="-17055" y="1999102"/>
            <a:ext cx="4633393" cy="2743912"/>
          </a:xfrm>
        </p:spPr>
        <p:txBody>
          <a:bodyPr>
            <a:normAutofit fontScale="90000"/>
          </a:bodyPr>
          <a:lstStyle/>
          <a:p>
            <a:pPr algn="ctr"/>
            <a:r>
              <a:rPr lang="en-US" sz="6000" cap="none" dirty="0">
                <a:latin typeface="Cooper Black" panose="0208090404030B020404" pitchFamily="18" charset="0"/>
              </a:rPr>
              <a:t>Name Something Made From Cotton</a:t>
            </a:r>
          </a:p>
        </p:txBody>
      </p:sp>
      <p:pic>
        <p:nvPicPr>
          <p:cNvPr id="11" name="Picture 10">
            <a:extLst>
              <a:ext uri="{FF2B5EF4-FFF2-40B4-BE49-F238E27FC236}">
                <a16:creationId xmlns:a16="http://schemas.microsoft.com/office/drawing/2014/main" id="{BF2745DC-C564-43AB-A757-03B1B333FF5B}"/>
              </a:ext>
            </a:extLst>
          </p:cNvPr>
          <p:cNvPicPr>
            <a:picLocks noChangeAspect="1"/>
          </p:cNvPicPr>
          <p:nvPr/>
        </p:nvPicPr>
        <p:blipFill rotWithShape="1">
          <a:blip r:embed="rId3">
            <a:extLst>
              <a:ext uri="{28A0092B-C50C-407E-A947-70E740481C1C}">
                <a14:useLocalDpi xmlns:a14="http://schemas.microsoft.com/office/drawing/2010/main" val="0"/>
              </a:ext>
            </a:extLst>
          </a:blip>
          <a:srcRect t="10835"/>
          <a:stretch/>
        </p:blipFill>
        <p:spPr>
          <a:xfrm>
            <a:off x="4525107" y="199293"/>
            <a:ext cx="7561384" cy="6742117"/>
          </a:xfrm>
          <a:prstGeom prst="rect">
            <a:avLst/>
          </a:prstGeom>
        </p:spPr>
      </p:pic>
      <p:sp>
        <p:nvSpPr>
          <p:cNvPr id="4" name="Oval 3">
            <a:extLst>
              <a:ext uri="{FF2B5EF4-FFF2-40B4-BE49-F238E27FC236}">
                <a16:creationId xmlns:a16="http://schemas.microsoft.com/office/drawing/2014/main" id="{B4C1B1B0-E753-31C8-F548-8069D5C19F5F}"/>
              </a:ext>
            </a:extLst>
          </p:cNvPr>
          <p:cNvSpPr/>
          <p:nvPr/>
        </p:nvSpPr>
        <p:spPr>
          <a:xfrm>
            <a:off x="4419598" y="2257009"/>
            <a:ext cx="1875693" cy="169984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283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C296-D2EA-4E51-A763-FE43004AEAD9}"/>
              </a:ext>
            </a:extLst>
          </p:cNvPr>
          <p:cNvSpPr>
            <a:spLocks noGrp="1"/>
          </p:cNvSpPr>
          <p:nvPr>
            <p:ph type="title"/>
          </p:nvPr>
        </p:nvSpPr>
        <p:spPr>
          <a:xfrm>
            <a:off x="147897" y="284176"/>
            <a:ext cx="11896206" cy="1508760"/>
          </a:xfrm>
        </p:spPr>
        <p:txBody>
          <a:bodyPr>
            <a:normAutofit/>
          </a:bodyPr>
          <a:lstStyle/>
          <a:p>
            <a:pPr algn="ctr"/>
            <a:r>
              <a:rPr lang="en-US" sz="5400" cap="none" dirty="0">
                <a:latin typeface="Cooper Black" panose="0208090404030B020404" pitchFamily="18" charset="0"/>
              </a:rPr>
              <a:t>Name the Steps to Grow Cotton</a:t>
            </a:r>
          </a:p>
        </p:txBody>
      </p:sp>
      <p:sp>
        <p:nvSpPr>
          <p:cNvPr id="8" name="Content Placeholder 6">
            <a:extLst>
              <a:ext uri="{FF2B5EF4-FFF2-40B4-BE49-F238E27FC236}">
                <a16:creationId xmlns:a16="http://schemas.microsoft.com/office/drawing/2014/main" id="{305716EF-F918-A9C4-6643-07F0EA6D2499}"/>
              </a:ext>
            </a:extLst>
          </p:cNvPr>
          <p:cNvSpPr txBox="1">
            <a:spLocks/>
          </p:cNvSpPr>
          <p:nvPr/>
        </p:nvSpPr>
        <p:spPr>
          <a:xfrm>
            <a:off x="361996" y="6220598"/>
            <a:ext cx="3303516" cy="479093"/>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Font typeface="Wingdings" pitchFamily="2" charset="2"/>
              <a:buNone/>
            </a:pPr>
            <a:r>
              <a:rPr lang="en-US" sz="2800" dirty="0">
                <a:latin typeface="Comic Sans MS" panose="030F0702030302020204" pitchFamily="66" charset="0"/>
              </a:rPr>
              <a:t>4. Pick the cotton.</a:t>
            </a:r>
          </a:p>
        </p:txBody>
      </p:sp>
      <p:sp>
        <p:nvSpPr>
          <p:cNvPr id="9" name="Content Placeholder 6">
            <a:extLst>
              <a:ext uri="{FF2B5EF4-FFF2-40B4-BE49-F238E27FC236}">
                <a16:creationId xmlns:a16="http://schemas.microsoft.com/office/drawing/2014/main" id="{C7805A03-1C33-83D9-6E5C-7ABEA2A050CB}"/>
              </a:ext>
            </a:extLst>
          </p:cNvPr>
          <p:cNvSpPr txBox="1">
            <a:spLocks/>
          </p:cNvSpPr>
          <p:nvPr/>
        </p:nvSpPr>
        <p:spPr>
          <a:xfrm>
            <a:off x="7198764" y="2748446"/>
            <a:ext cx="4608062" cy="451145"/>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Font typeface="Wingdings" pitchFamily="2" charset="2"/>
              <a:buNone/>
            </a:pPr>
            <a:r>
              <a:rPr lang="en-US" sz="2800" dirty="0">
                <a:latin typeface="Comic Sans MS" panose="030F0702030302020204" pitchFamily="66" charset="0"/>
              </a:rPr>
              <a:t>2. Plant the seeds.</a:t>
            </a:r>
          </a:p>
        </p:txBody>
      </p:sp>
      <p:sp>
        <p:nvSpPr>
          <p:cNvPr id="10" name="Content Placeholder 6">
            <a:extLst>
              <a:ext uri="{FF2B5EF4-FFF2-40B4-BE49-F238E27FC236}">
                <a16:creationId xmlns:a16="http://schemas.microsoft.com/office/drawing/2014/main" id="{89757D59-85AA-421E-8615-4924811AF77A}"/>
              </a:ext>
            </a:extLst>
          </p:cNvPr>
          <p:cNvSpPr txBox="1">
            <a:spLocks/>
          </p:cNvSpPr>
          <p:nvPr/>
        </p:nvSpPr>
        <p:spPr>
          <a:xfrm>
            <a:off x="4633653" y="5027718"/>
            <a:ext cx="2924694" cy="537004"/>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Font typeface="Wingdings" pitchFamily="2" charset="2"/>
              <a:buNone/>
            </a:pPr>
            <a:r>
              <a:rPr lang="en-US" sz="2800" dirty="0">
                <a:latin typeface="Comic Sans MS" panose="030F0702030302020204" pitchFamily="66" charset="0"/>
              </a:rPr>
              <a:t>3. Cotton grows.</a:t>
            </a:r>
          </a:p>
        </p:txBody>
      </p:sp>
      <p:sp>
        <p:nvSpPr>
          <p:cNvPr id="11" name="Content Placeholder 6">
            <a:extLst>
              <a:ext uri="{FF2B5EF4-FFF2-40B4-BE49-F238E27FC236}">
                <a16:creationId xmlns:a16="http://schemas.microsoft.com/office/drawing/2014/main" id="{F749F962-BBD8-54AB-B8D8-2C7BA7E771DC}"/>
              </a:ext>
            </a:extLst>
          </p:cNvPr>
          <p:cNvSpPr txBox="1">
            <a:spLocks/>
          </p:cNvSpPr>
          <p:nvPr/>
        </p:nvSpPr>
        <p:spPr>
          <a:xfrm>
            <a:off x="653082" y="2739886"/>
            <a:ext cx="4755959" cy="451145"/>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Font typeface="Wingdings" pitchFamily="2" charset="2"/>
              <a:buNone/>
            </a:pPr>
            <a:r>
              <a:rPr lang="en-US" sz="2800" dirty="0">
                <a:latin typeface="Comic Sans MS" panose="030F0702030302020204" pitchFamily="66" charset="0"/>
              </a:rPr>
              <a:t>1. Get the soil ready.</a:t>
            </a:r>
          </a:p>
        </p:txBody>
      </p:sp>
      <p:sp>
        <p:nvSpPr>
          <p:cNvPr id="12" name="Content Placeholder 6">
            <a:extLst>
              <a:ext uri="{FF2B5EF4-FFF2-40B4-BE49-F238E27FC236}">
                <a16:creationId xmlns:a16="http://schemas.microsoft.com/office/drawing/2014/main" id="{19F48901-B5D3-3C4E-7661-90E6640C2DE9}"/>
              </a:ext>
            </a:extLst>
          </p:cNvPr>
          <p:cNvSpPr txBox="1">
            <a:spLocks/>
          </p:cNvSpPr>
          <p:nvPr/>
        </p:nvSpPr>
        <p:spPr>
          <a:xfrm>
            <a:off x="7344248" y="6220598"/>
            <a:ext cx="4485756" cy="475215"/>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Font typeface="Wingdings" pitchFamily="2" charset="2"/>
              <a:buNone/>
            </a:pPr>
            <a:r>
              <a:rPr lang="en-US" sz="2800" dirty="0">
                <a:latin typeface="Comic Sans MS" panose="030F0702030302020204" pitchFamily="66" charset="0"/>
              </a:rPr>
              <a:t>5. Cotton goes to the gin.</a:t>
            </a:r>
          </a:p>
        </p:txBody>
      </p:sp>
      <p:pic>
        <p:nvPicPr>
          <p:cNvPr id="15" name="Picture 14" descr="A picture containing outdoor, tree, ground, truck&#10;&#10;Description automatically generated">
            <a:extLst>
              <a:ext uri="{FF2B5EF4-FFF2-40B4-BE49-F238E27FC236}">
                <a16:creationId xmlns:a16="http://schemas.microsoft.com/office/drawing/2014/main" id="{CA3A81F1-4D13-347C-AD93-D2294C0120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24816" y="1482801"/>
            <a:ext cx="4755959" cy="1240915"/>
          </a:xfrm>
          <a:prstGeom prst="rect">
            <a:avLst/>
          </a:prstGeom>
        </p:spPr>
      </p:pic>
      <p:pic>
        <p:nvPicPr>
          <p:cNvPr id="17" name="Picture 16" descr="A close-up of some plants&#10;&#10;Description automatically generated with medium confidence">
            <a:extLst>
              <a:ext uri="{FF2B5EF4-FFF2-40B4-BE49-F238E27FC236}">
                <a16:creationId xmlns:a16="http://schemas.microsoft.com/office/drawing/2014/main" id="{9E6347FD-2533-D5F0-CE90-DC21F50B4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855" y="3240852"/>
            <a:ext cx="2382487" cy="1786866"/>
          </a:xfrm>
          <a:prstGeom prst="rect">
            <a:avLst/>
          </a:prstGeom>
        </p:spPr>
      </p:pic>
      <p:pic>
        <p:nvPicPr>
          <p:cNvPr id="19" name="Picture 18" descr="A tractor in a field&#10;&#10;Description automatically generated with medium confidence">
            <a:extLst>
              <a:ext uri="{FF2B5EF4-FFF2-40B4-BE49-F238E27FC236}">
                <a16:creationId xmlns:a16="http://schemas.microsoft.com/office/drawing/2014/main" id="{CCE38C4A-D5CE-599C-7319-14557F55B577}"/>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311225" y="1482912"/>
            <a:ext cx="5439675" cy="1247378"/>
          </a:xfrm>
          <a:prstGeom prst="rect">
            <a:avLst/>
          </a:prstGeom>
        </p:spPr>
      </p:pic>
      <p:pic>
        <p:nvPicPr>
          <p:cNvPr id="21" name="Picture 20">
            <a:extLst>
              <a:ext uri="{FF2B5EF4-FFF2-40B4-BE49-F238E27FC236}">
                <a16:creationId xmlns:a16="http://schemas.microsoft.com/office/drawing/2014/main" id="{87795DD6-6058-79E8-0E24-F81F7268F57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80301" y="3929026"/>
            <a:ext cx="3125572" cy="2057897"/>
          </a:xfrm>
          <a:prstGeom prst="rect">
            <a:avLst/>
          </a:prstGeom>
        </p:spPr>
      </p:pic>
      <p:pic>
        <p:nvPicPr>
          <p:cNvPr id="23" name="Picture 22">
            <a:extLst>
              <a:ext uri="{FF2B5EF4-FFF2-40B4-BE49-F238E27FC236}">
                <a16:creationId xmlns:a16="http://schemas.microsoft.com/office/drawing/2014/main" id="{FD484D72-64F3-65D9-D8CB-4513D09E0D4E}"/>
              </a:ext>
            </a:extLst>
          </p:cNvPr>
          <p:cNvPicPr>
            <a:picLocks noChangeAspect="1"/>
          </p:cNvPicPr>
          <p:nvPr/>
        </p:nvPicPr>
        <p:blipFill rotWithShape="1">
          <a:blip r:embed="rId8">
            <a:extLst>
              <a:ext uri="{28A0092B-C50C-407E-A947-70E740481C1C}">
                <a14:useLocalDpi xmlns:a14="http://schemas.microsoft.com/office/drawing/2010/main" val="0"/>
              </a:ext>
            </a:extLst>
          </a:blip>
          <a:srcRect t="29216" b="1030"/>
          <a:stretch/>
        </p:blipFill>
        <p:spPr>
          <a:xfrm>
            <a:off x="7914122" y="4474514"/>
            <a:ext cx="3346008" cy="1512409"/>
          </a:xfrm>
          <a:prstGeom prst="rect">
            <a:avLst/>
          </a:prstGeom>
        </p:spPr>
      </p:pic>
    </p:spTree>
    <p:extLst>
      <p:ext uri="{BB962C8B-B14F-4D97-AF65-F5344CB8AC3E}">
        <p14:creationId xmlns:p14="http://schemas.microsoft.com/office/powerpoint/2010/main" val="598790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C170-804D-4BAC-A5C9-D0D4F4CC2BAD}"/>
              </a:ext>
            </a:extLst>
          </p:cNvPr>
          <p:cNvSpPr>
            <a:spLocks noGrp="1"/>
          </p:cNvSpPr>
          <p:nvPr>
            <p:ph type="title"/>
          </p:nvPr>
        </p:nvSpPr>
        <p:spPr>
          <a:xfrm>
            <a:off x="45232" y="284176"/>
            <a:ext cx="12101535" cy="1508760"/>
          </a:xfrm>
        </p:spPr>
        <p:txBody>
          <a:bodyPr>
            <a:normAutofit/>
          </a:bodyPr>
          <a:lstStyle/>
          <a:p>
            <a:pPr algn="ctr"/>
            <a:r>
              <a:rPr lang="en-US" sz="5400" cap="none" dirty="0">
                <a:latin typeface="Cooper Black" panose="0208090404030B020404" pitchFamily="18" charset="0"/>
              </a:rPr>
              <a:t>Step 1: The Cotton Gin</a:t>
            </a:r>
          </a:p>
        </p:txBody>
      </p:sp>
      <p:sp>
        <p:nvSpPr>
          <p:cNvPr id="3" name="Content Placeholder 2">
            <a:extLst>
              <a:ext uri="{FF2B5EF4-FFF2-40B4-BE49-F238E27FC236}">
                <a16:creationId xmlns:a16="http://schemas.microsoft.com/office/drawing/2014/main" id="{7075CC06-9077-479D-924A-7043E157E9AC}"/>
              </a:ext>
            </a:extLst>
          </p:cNvPr>
          <p:cNvSpPr>
            <a:spLocks noGrp="1"/>
          </p:cNvSpPr>
          <p:nvPr>
            <p:ph idx="1"/>
          </p:nvPr>
        </p:nvSpPr>
        <p:spPr>
          <a:xfrm>
            <a:off x="64413" y="2096095"/>
            <a:ext cx="2329164" cy="2016772"/>
          </a:xfrm>
        </p:spPr>
        <p:txBody>
          <a:bodyPr>
            <a:normAutofit lnSpcReduction="10000"/>
          </a:bodyPr>
          <a:lstStyle/>
          <a:p>
            <a:pPr marL="0" indent="0" algn="ctr">
              <a:buNone/>
            </a:pPr>
            <a:r>
              <a:rPr lang="en-US" dirty="0">
                <a:latin typeface="Comic Sans MS" panose="030F0702030302020204" pitchFamily="66" charset="0"/>
              </a:rPr>
              <a:t>The cotton gin is a machine that takes out the cotton seeds from the white fluffy cotton, or lint.</a:t>
            </a:r>
          </a:p>
        </p:txBody>
      </p:sp>
      <p:pic>
        <p:nvPicPr>
          <p:cNvPr id="6" name="Picture 5" descr="A picture containing text, shelf&#10;&#10;Description automatically generated">
            <a:extLst>
              <a:ext uri="{FF2B5EF4-FFF2-40B4-BE49-F238E27FC236}">
                <a16:creationId xmlns:a16="http://schemas.microsoft.com/office/drawing/2014/main" id="{43C5FF95-9B8C-4D6C-A349-978C0FB77C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rot="5400000">
            <a:off x="2159602" y="2358169"/>
            <a:ext cx="3237550" cy="2444566"/>
          </a:xfrm>
          <a:prstGeom prst="rect">
            <a:avLst/>
          </a:prstGeom>
        </p:spPr>
      </p:pic>
      <p:pic>
        <p:nvPicPr>
          <p:cNvPr id="5" name="Picture 4" descr="A person holding a cat&#10;&#10;Description automatically generated with medium confidence">
            <a:extLst>
              <a:ext uri="{FF2B5EF4-FFF2-40B4-BE49-F238E27FC236}">
                <a16:creationId xmlns:a16="http://schemas.microsoft.com/office/drawing/2014/main" id="{0ED7DA43-7C49-3222-E4A8-27BF0EA0EB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869853">
            <a:off x="328716" y="4249423"/>
            <a:ext cx="2775004" cy="1899606"/>
          </a:xfrm>
          <a:prstGeom prst="rect">
            <a:avLst/>
          </a:prstGeom>
        </p:spPr>
      </p:pic>
      <p:pic>
        <p:nvPicPr>
          <p:cNvPr id="11" name="Picture 10">
            <a:extLst>
              <a:ext uri="{FF2B5EF4-FFF2-40B4-BE49-F238E27FC236}">
                <a16:creationId xmlns:a16="http://schemas.microsoft.com/office/drawing/2014/main" id="{AF075E4F-A01D-9BF4-985A-258C53FC746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59262" y="1961677"/>
            <a:ext cx="3226785" cy="2151190"/>
          </a:xfrm>
          <a:prstGeom prst="rect">
            <a:avLst/>
          </a:prstGeom>
        </p:spPr>
      </p:pic>
      <p:pic>
        <p:nvPicPr>
          <p:cNvPr id="13" name="Picture 12" descr="A picture containing indoor, floor, trash&#10;&#10;Description automatically generated">
            <a:extLst>
              <a:ext uri="{FF2B5EF4-FFF2-40B4-BE49-F238E27FC236}">
                <a16:creationId xmlns:a16="http://schemas.microsoft.com/office/drawing/2014/main" id="{308B7F99-A281-AB65-64B2-00B85BDD20E9}"/>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8595514" y="4631004"/>
            <a:ext cx="3226785" cy="2020144"/>
          </a:xfrm>
          <a:prstGeom prst="rect">
            <a:avLst/>
          </a:prstGeom>
        </p:spPr>
      </p:pic>
      <p:sp>
        <p:nvSpPr>
          <p:cNvPr id="14" name="Arrow: Bent 13">
            <a:extLst>
              <a:ext uri="{FF2B5EF4-FFF2-40B4-BE49-F238E27FC236}">
                <a16:creationId xmlns:a16="http://schemas.microsoft.com/office/drawing/2014/main" id="{17B55AD1-EB2C-C638-C080-2786722B6DAE}"/>
              </a:ext>
            </a:extLst>
          </p:cNvPr>
          <p:cNvSpPr/>
          <p:nvPr/>
        </p:nvSpPr>
        <p:spPr>
          <a:xfrm rot="19030894" flipV="1">
            <a:off x="4673187" y="3551019"/>
            <a:ext cx="2810787" cy="100404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ontent Placeholder 2">
            <a:extLst>
              <a:ext uri="{FF2B5EF4-FFF2-40B4-BE49-F238E27FC236}">
                <a16:creationId xmlns:a16="http://schemas.microsoft.com/office/drawing/2014/main" id="{E8209F12-BAC5-9DB5-63C7-8881A873531A}"/>
              </a:ext>
            </a:extLst>
          </p:cNvPr>
          <p:cNvSpPr txBox="1">
            <a:spLocks/>
          </p:cNvSpPr>
          <p:nvPr/>
        </p:nvSpPr>
        <p:spPr>
          <a:xfrm>
            <a:off x="9380068" y="2529969"/>
            <a:ext cx="2534026" cy="1190384"/>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Font typeface="Wingdings" pitchFamily="2" charset="2"/>
              <a:buNone/>
            </a:pPr>
            <a:r>
              <a:rPr lang="en-US" dirty="0">
                <a:latin typeface="Comic Sans MS" panose="030F0702030302020204" pitchFamily="66" charset="0"/>
              </a:rPr>
              <a:t>The fluffy cotton, or lint, is pressed into a bale.</a:t>
            </a:r>
          </a:p>
        </p:txBody>
      </p:sp>
      <p:sp>
        <p:nvSpPr>
          <p:cNvPr id="16" name="Content Placeholder 2">
            <a:extLst>
              <a:ext uri="{FF2B5EF4-FFF2-40B4-BE49-F238E27FC236}">
                <a16:creationId xmlns:a16="http://schemas.microsoft.com/office/drawing/2014/main" id="{85BD2BE9-11D5-C53A-8EBF-1F07BE493F48}"/>
              </a:ext>
            </a:extLst>
          </p:cNvPr>
          <p:cNvSpPr txBox="1">
            <a:spLocks/>
          </p:cNvSpPr>
          <p:nvPr/>
        </p:nvSpPr>
        <p:spPr>
          <a:xfrm>
            <a:off x="5163177" y="5600293"/>
            <a:ext cx="3432337" cy="973531"/>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Font typeface="Wingdings" pitchFamily="2" charset="2"/>
              <a:buNone/>
            </a:pPr>
            <a:r>
              <a:rPr lang="en-US" dirty="0">
                <a:latin typeface="Comic Sans MS" panose="030F0702030302020204" pitchFamily="66" charset="0"/>
              </a:rPr>
              <a:t>The lint bales wait to be sent to factories. The factories make fabric. </a:t>
            </a:r>
          </a:p>
        </p:txBody>
      </p:sp>
      <p:sp>
        <p:nvSpPr>
          <p:cNvPr id="17" name="Arrow: Bent 16">
            <a:extLst>
              <a:ext uri="{FF2B5EF4-FFF2-40B4-BE49-F238E27FC236}">
                <a16:creationId xmlns:a16="http://schemas.microsoft.com/office/drawing/2014/main" id="{1550D578-4E28-BD28-D4AC-C03A87462A4E}"/>
              </a:ext>
            </a:extLst>
          </p:cNvPr>
          <p:cNvSpPr/>
          <p:nvPr/>
        </p:nvSpPr>
        <p:spPr>
          <a:xfrm rot="1579979" flipV="1">
            <a:off x="7271100" y="3950512"/>
            <a:ext cx="2810787" cy="100404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52649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E0743-BD8D-41FC-A80E-B4023FFB8513}"/>
              </a:ext>
            </a:extLst>
          </p:cNvPr>
          <p:cNvSpPr>
            <a:spLocks noGrp="1"/>
          </p:cNvSpPr>
          <p:nvPr>
            <p:ph type="title"/>
          </p:nvPr>
        </p:nvSpPr>
        <p:spPr>
          <a:xfrm>
            <a:off x="0" y="239352"/>
            <a:ext cx="12192000" cy="1508760"/>
          </a:xfrm>
        </p:spPr>
        <p:txBody>
          <a:bodyPr>
            <a:normAutofit/>
          </a:bodyPr>
          <a:lstStyle/>
          <a:p>
            <a:pPr algn="ctr"/>
            <a:r>
              <a:rPr lang="en-US" sz="5400" cap="none" dirty="0">
                <a:latin typeface="Cooper Black" panose="0208090404030B020404" pitchFamily="18" charset="0"/>
              </a:rPr>
              <a:t>Step 2: Spinning </a:t>
            </a:r>
          </a:p>
        </p:txBody>
      </p:sp>
      <p:sp>
        <p:nvSpPr>
          <p:cNvPr id="3" name="Content Placeholder 2">
            <a:extLst>
              <a:ext uri="{FF2B5EF4-FFF2-40B4-BE49-F238E27FC236}">
                <a16:creationId xmlns:a16="http://schemas.microsoft.com/office/drawing/2014/main" id="{C17708C7-83E1-434F-A8B4-4483B8E14761}"/>
              </a:ext>
            </a:extLst>
          </p:cNvPr>
          <p:cNvSpPr>
            <a:spLocks noGrp="1"/>
          </p:cNvSpPr>
          <p:nvPr>
            <p:ph idx="1"/>
          </p:nvPr>
        </p:nvSpPr>
        <p:spPr>
          <a:xfrm>
            <a:off x="4745392" y="2056069"/>
            <a:ext cx="6524625" cy="4206240"/>
          </a:xfrm>
        </p:spPr>
        <p:txBody>
          <a:bodyPr>
            <a:normAutofit/>
          </a:bodyPr>
          <a:lstStyle/>
          <a:p>
            <a:pPr marL="0" indent="0">
              <a:buNone/>
            </a:pPr>
            <a:r>
              <a:rPr lang="en-US" sz="3600" dirty="0">
                <a:latin typeface="Comic Sans MS" panose="030F0702030302020204" pitchFamily="66" charset="0"/>
              </a:rPr>
              <a:t>Next, the cotton is spun into thread.</a:t>
            </a:r>
          </a:p>
          <a:p>
            <a:pPr marL="0" indent="0">
              <a:buNone/>
            </a:pPr>
            <a:endParaRPr lang="en-US" sz="3600" dirty="0">
              <a:latin typeface="Comic Sans MS" panose="030F0702030302020204" pitchFamily="66" charset="0"/>
            </a:endParaRPr>
          </a:p>
          <a:p>
            <a:pPr marL="0" indent="0">
              <a:buNone/>
            </a:pPr>
            <a:r>
              <a:rPr lang="en-US" sz="3600" dirty="0">
                <a:latin typeface="Comic Sans MS" panose="030F0702030302020204" pitchFamily="66" charset="0"/>
              </a:rPr>
              <a:t>Cotton is spun into thread, so it is easier to make clothes out of.</a:t>
            </a:r>
          </a:p>
        </p:txBody>
      </p:sp>
      <p:pic>
        <p:nvPicPr>
          <p:cNvPr id="8" name="Picture 4">
            <a:extLst>
              <a:ext uri="{FF2B5EF4-FFF2-40B4-BE49-F238E27FC236}">
                <a16:creationId xmlns:a16="http://schemas.microsoft.com/office/drawing/2014/main" id="{8AD6EE80-8E3E-45F1-AF79-3D18F7707F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3" y="1822028"/>
            <a:ext cx="4342417" cy="5035972"/>
          </a:xfrm>
          <a:prstGeom prst="rect">
            <a:avLst/>
          </a:prstGeom>
        </p:spPr>
      </p:pic>
      <p:pic>
        <p:nvPicPr>
          <p:cNvPr id="5" name="Graphic 4" descr="Alterations &amp; Tailoring outline">
            <a:extLst>
              <a:ext uri="{FF2B5EF4-FFF2-40B4-BE49-F238E27FC236}">
                <a16:creationId xmlns:a16="http://schemas.microsoft.com/office/drawing/2014/main" id="{78D21DFE-A907-455C-91B3-6020100241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38290" y="4739975"/>
            <a:ext cx="1966358" cy="1966358"/>
          </a:xfrm>
          <a:prstGeom prst="rect">
            <a:avLst/>
          </a:prstGeom>
        </p:spPr>
      </p:pic>
    </p:spTree>
    <p:extLst>
      <p:ext uri="{BB962C8B-B14F-4D97-AF65-F5344CB8AC3E}">
        <p14:creationId xmlns:p14="http://schemas.microsoft.com/office/powerpoint/2010/main" val="3005185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48210-952B-4BFE-9332-A2963F48D4B6}"/>
              </a:ext>
            </a:extLst>
          </p:cNvPr>
          <p:cNvSpPr>
            <a:spLocks noGrp="1"/>
          </p:cNvSpPr>
          <p:nvPr>
            <p:ph type="title"/>
          </p:nvPr>
        </p:nvSpPr>
        <p:spPr>
          <a:xfrm>
            <a:off x="0" y="284176"/>
            <a:ext cx="12192000" cy="1508760"/>
          </a:xfrm>
        </p:spPr>
        <p:txBody>
          <a:bodyPr>
            <a:normAutofit/>
          </a:bodyPr>
          <a:lstStyle/>
          <a:p>
            <a:pPr algn="ctr"/>
            <a:r>
              <a:rPr lang="en-US" sz="5400" cap="none" dirty="0">
                <a:latin typeface="Cooper Black" panose="0208090404030B020404" pitchFamily="18" charset="0"/>
              </a:rPr>
              <a:t>Step 3: Dyeing, or Changing Colors </a:t>
            </a:r>
          </a:p>
        </p:txBody>
      </p:sp>
      <p:sp>
        <p:nvSpPr>
          <p:cNvPr id="3" name="Content Placeholder 2">
            <a:extLst>
              <a:ext uri="{FF2B5EF4-FFF2-40B4-BE49-F238E27FC236}">
                <a16:creationId xmlns:a16="http://schemas.microsoft.com/office/drawing/2014/main" id="{7E4DCFB7-0320-49EB-8BB5-F9D8C4AD8CA0}"/>
              </a:ext>
            </a:extLst>
          </p:cNvPr>
          <p:cNvSpPr>
            <a:spLocks noGrp="1"/>
          </p:cNvSpPr>
          <p:nvPr>
            <p:ph idx="1"/>
          </p:nvPr>
        </p:nvSpPr>
        <p:spPr>
          <a:xfrm>
            <a:off x="662479" y="2681348"/>
            <a:ext cx="6524625" cy="3387757"/>
          </a:xfrm>
        </p:spPr>
        <p:txBody>
          <a:bodyPr>
            <a:normAutofit lnSpcReduction="10000"/>
          </a:bodyPr>
          <a:lstStyle/>
          <a:p>
            <a:pPr marL="0" indent="0">
              <a:buNone/>
            </a:pPr>
            <a:r>
              <a:rPr lang="en-US" sz="3600" dirty="0">
                <a:latin typeface="Comic Sans MS" panose="030F0702030302020204" pitchFamily="66" charset="0"/>
              </a:rPr>
              <a:t>After the cotton is spun into thread, it can by dyed to change color.</a:t>
            </a:r>
          </a:p>
          <a:p>
            <a:pPr marL="0" indent="0">
              <a:buNone/>
            </a:pPr>
            <a:endParaRPr lang="en-US" sz="3600" dirty="0">
              <a:latin typeface="Comic Sans MS" panose="030F0702030302020204" pitchFamily="66" charset="0"/>
            </a:endParaRPr>
          </a:p>
          <a:p>
            <a:pPr marL="0" indent="0">
              <a:buNone/>
            </a:pPr>
            <a:r>
              <a:rPr lang="en-US" sz="3600" dirty="0">
                <a:latin typeface="Comic Sans MS" panose="030F0702030302020204" pitchFamily="66" charset="0"/>
              </a:rPr>
              <a:t>What are some colors you would change your thread?</a:t>
            </a:r>
          </a:p>
        </p:txBody>
      </p:sp>
      <p:pic>
        <p:nvPicPr>
          <p:cNvPr id="5" name="Picture 4" descr="Colourful cross stitch threads">
            <a:extLst>
              <a:ext uri="{FF2B5EF4-FFF2-40B4-BE49-F238E27FC236}">
                <a16:creationId xmlns:a16="http://schemas.microsoft.com/office/drawing/2014/main" id="{E127D064-5FD2-4229-8118-7D7C834EE6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7849583" y="1792936"/>
            <a:ext cx="4342417" cy="5035972"/>
          </a:xfrm>
          <a:prstGeom prst="rect">
            <a:avLst/>
          </a:prstGeom>
        </p:spPr>
      </p:pic>
    </p:spTree>
    <p:extLst>
      <p:ext uri="{BB962C8B-B14F-4D97-AF65-F5344CB8AC3E}">
        <p14:creationId xmlns:p14="http://schemas.microsoft.com/office/powerpoint/2010/main" val="945163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734FD-BF70-470F-A853-67B2D0DD2923}"/>
              </a:ext>
            </a:extLst>
          </p:cNvPr>
          <p:cNvSpPr>
            <a:spLocks noGrp="1"/>
          </p:cNvSpPr>
          <p:nvPr>
            <p:ph type="title"/>
          </p:nvPr>
        </p:nvSpPr>
        <p:spPr>
          <a:xfrm>
            <a:off x="0" y="284176"/>
            <a:ext cx="12192000" cy="1508760"/>
          </a:xfrm>
        </p:spPr>
        <p:txBody>
          <a:bodyPr>
            <a:normAutofit/>
          </a:bodyPr>
          <a:lstStyle/>
          <a:p>
            <a:pPr algn="ctr"/>
            <a:r>
              <a:rPr lang="en-US" sz="5400" cap="none" dirty="0">
                <a:latin typeface="Cooper Black" panose="0208090404030B020404" pitchFamily="18" charset="0"/>
              </a:rPr>
              <a:t>Step 4: Weaving</a:t>
            </a:r>
          </a:p>
        </p:txBody>
      </p:sp>
      <p:sp>
        <p:nvSpPr>
          <p:cNvPr id="3" name="Content Placeholder 2">
            <a:extLst>
              <a:ext uri="{FF2B5EF4-FFF2-40B4-BE49-F238E27FC236}">
                <a16:creationId xmlns:a16="http://schemas.microsoft.com/office/drawing/2014/main" id="{18C62151-18A3-4A40-9E17-3C02068F62C4}"/>
              </a:ext>
            </a:extLst>
          </p:cNvPr>
          <p:cNvSpPr>
            <a:spLocks noGrp="1"/>
          </p:cNvSpPr>
          <p:nvPr>
            <p:ph idx="1"/>
          </p:nvPr>
        </p:nvSpPr>
        <p:spPr>
          <a:xfrm>
            <a:off x="4772025" y="2011680"/>
            <a:ext cx="6524625" cy="4206240"/>
          </a:xfrm>
        </p:spPr>
        <p:txBody>
          <a:bodyPr>
            <a:normAutofit/>
          </a:bodyPr>
          <a:lstStyle/>
          <a:p>
            <a:pPr marL="0" indent="0">
              <a:buNone/>
            </a:pPr>
            <a:r>
              <a:rPr lang="en-US" sz="3600" dirty="0">
                <a:latin typeface="Comic Sans MS" panose="030F0702030302020204" pitchFamily="66" charset="0"/>
              </a:rPr>
              <a:t>Now the cotton is woven into fabric. Have you seen fabric at the store?</a:t>
            </a:r>
          </a:p>
          <a:p>
            <a:pPr marL="0" indent="0">
              <a:buNone/>
            </a:pPr>
            <a:endParaRPr lang="en-US" sz="3600" dirty="0">
              <a:latin typeface="Comic Sans MS" panose="030F0702030302020204" pitchFamily="66" charset="0"/>
            </a:endParaRPr>
          </a:p>
          <a:p>
            <a:pPr marL="0" indent="0">
              <a:buNone/>
            </a:pPr>
            <a:r>
              <a:rPr lang="en-US" sz="3600" dirty="0">
                <a:latin typeface="Comic Sans MS" panose="030F0702030302020204" pitchFamily="66" charset="0"/>
              </a:rPr>
              <a:t>Cotton fabric can be used to make many different types of clothes and materials. </a:t>
            </a:r>
          </a:p>
        </p:txBody>
      </p:sp>
      <p:pic>
        <p:nvPicPr>
          <p:cNvPr id="13" name="Picture 12" descr="A picture containing kazoo, variety&#10;&#10;Description automatically generated">
            <a:extLst>
              <a:ext uri="{FF2B5EF4-FFF2-40B4-BE49-F238E27FC236}">
                <a16:creationId xmlns:a16="http://schemas.microsoft.com/office/drawing/2014/main" id="{4091A9E9-79EE-414E-A8FF-193E82C93CB5}"/>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b="-1"/>
          <a:stretch/>
        </p:blipFill>
        <p:spPr>
          <a:xfrm>
            <a:off x="483" y="1822028"/>
            <a:ext cx="4342417" cy="5035972"/>
          </a:xfrm>
          <a:prstGeom prst="rect">
            <a:avLst/>
          </a:prstGeom>
        </p:spPr>
      </p:pic>
      <p:pic>
        <p:nvPicPr>
          <p:cNvPr id="7" name="Graphic 6" descr="Alterations &amp; Tailoring outline">
            <a:extLst>
              <a:ext uri="{FF2B5EF4-FFF2-40B4-BE49-F238E27FC236}">
                <a16:creationId xmlns:a16="http://schemas.microsoft.com/office/drawing/2014/main" id="{9370A919-C9C3-4F28-8E5A-C93DBB970C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53532" y="4598330"/>
            <a:ext cx="2066934" cy="2066934"/>
          </a:xfrm>
          <a:prstGeom prst="rect">
            <a:avLst/>
          </a:prstGeom>
        </p:spPr>
      </p:pic>
    </p:spTree>
    <p:extLst>
      <p:ext uri="{BB962C8B-B14F-4D97-AF65-F5344CB8AC3E}">
        <p14:creationId xmlns:p14="http://schemas.microsoft.com/office/powerpoint/2010/main" val="2015694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ustom 1">
      <a:majorFont>
        <a:latin typeface="Bodoni MT Black"/>
        <a:ea typeface=""/>
        <a:cs typeface=""/>
      </a:majorFont>
      <a:minorFont>
        <a:latin typeface="Bodoni MT Condensed"/>
        <a:ea typeface=""/>
        <a:cs typeface=""/>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B1D2DA32-AC8B-4194-BF85-FF4A5B40EB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1512</TotalTime>
  <Words>781</Words>
  <Application>Microsoft Office PowerPoint</Application>
  <PresentationFormat>Widescreen</PresentationFormat>
  <Paragraphs>85</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Bodoni MT Black</vt:lpstr>
      <vt:lpstr>Bodoni MT Condensed</vt:lpstr>
      <vt:lpstr>Calibri</vt:lpstr>
      <vt:lpstr>Comic Sans MS</vt:lpstr>
      <vt:lpstr>Cooper Black</vt:lpstr>
      <vt:lpstr>Wingdings</vt:lpstr>
      <vt:lpstr>Banded</vt:lpstr>
      <vt:lpstr>How Does Cotton Make A Shirt?</vt:lpstr>
      <vt:lpstr>What Is Cotton?</vt:lpstr>
      <vt:lpstr>Why Grow Cotton?</vt:lpstr>
      <vt:lpstr>Name Something Made From Cotton</vt:lpstr>
      <vt:lpstr>Name the Steps to Grow Cotton</vt:lpstr>
      <vt:lpstr>Step 1: The Cotton Gin</vt:lpstr>
      <vt:lpstr>Step 2: Spinning </vt:lpstr>
      <vt:lpstr>Step 3: Dyeing, or Changing Colors </vt:lpstr>
      <vt:lpstr>Step 4: Weaving</vt:lpstr>
      <vt:lpstr>Step 5: Sewing</vt:lpstr>
      <vt:lpstr>The pictures are in the wrong order! Help find the right order.</vt:lpstr>
      <vt:lpstr>Worksheet Directions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does cotton make a shirt?</dc:title>
  <dc:creator>Josie Brightwell</dc:creator>
  <cp:lastModifiedBy>Kelly Jo Scott</cp:lastModifiedBy>
  <cp:revision>13</cp:revision>
  <dcterms:created xsi:type="dcterms:W3CDTF">2022-03-10T14:34:32Z</dcterms:created>
  <dcterms:modified xsi:type="dcterms:W3CDTF">2022-10-14T16:51:35Z</dcterms:modified>
</cp:coreProperties>
</file>